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Default Extension="png" ContentType="image/pn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97762" y="1370037"/>
            <a:ext cx="2694305" cy="2756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624125"/>
            <a:ext cx="9144000" cy="519430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99" y="0"/>
                </a:lnTo>
                <a:lnTo>
                  <a:pt x="9143999" y="519374"/>
                </a:lnTo>
                <a:lnTo>
                  <a:pt x="0" y="519374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3025" y="147260"/>
            <a:ext cx="254254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7549" y="1371558"/>
            <a:ext cx="8168900" cy="2924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45225" y="4709660"/>
            <a:ext cx="451485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80325" y="4704900"/>
            <a:ext cx="1590040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399125" y="4704900"/>
            <a:ext cx="1592579" cy="318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Relationship Id="rId4" Type="http://schemas.openxmlformats.org/officeDocument/2006/relationships/hyperlink" Target="https://www.flickr.com/photos/gbpublic/8178512552" TargetMode="External"/><Relationship Id="rId5" Type="http://schemas.openxmlformats.org/officeDocument/2006/relationships/hyperlink" Target="https://creativecommons.org/licenses/by/2.0/" TargetMode="Externa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Relationship Id="rId4" Type="http://schemas.openxmlformats.org/officeDocument/2006/relationships/hyperlink" Target="https://github.com/tensorflow/models/tree/master/inception" TargetMode="External"/><Relationship Id="rId5" Type="http://schemas.openxmlformats.org/officeDocument/2006/relationships/image" Target="../media/image3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hyperlink" Target="https://pixabay.com/en/galaxies-overlapping-galaxies-601015/" TargetMode="Externa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8" Type="http://schemas.openxmlformats.org/officeDocument/2006/relationships/hyperlink" Target="https://pixabay.com/en/luggage-antique-cat-1643010/" TargetMode="External"/><Relationship Id="rId9" Type="http://schemas.openxmlformats.org/officeDocument/2006/relationships/hyperlink" Target="https://pixabay.com/en/teddy-plush-bears-cute-teddy-bear-1623436/" TargetMode="External"/><Relationship Id="rId10" Type="http://schemas.openxmlformats.org/officeDocument/2006/relationships/hyperlink" Target="https://pixabay.com/en/surf-wave-summer-sport-litoral-1668716/" TargetMode="External"/><Relationship Id="rId11" Type="http://schemas.openxmlformats.org/officeDocument/2006/relationships/hyperlink" Target="https://pixabay.com/en/woman-female-model-portrait-adult-983967/" TargetMode="External"/><Relationship Id="rId12" Type="http://schemas.openxmlformats.org/officeDocument/2006/relationships/hyperlink" Target="https://pixabay.com/en/handstand-lake-meditation-496008/" TargetMode="External"/><Relationship Id="rId13" Type="http://schemas.openxmlformats.org/officeDocument/2006/relationships/hyperlink" Target="https://pixabay.com/en/baseball-player-shortstop-infield-1045263/" TargetMode="External"/><Relationship Id="rId14" Type="http://schemas.openxmlformats.org/officeDocument/2006/relationships/hyperlink" Target="https://github.com/karpathy/neuraltalk2" TargetMode="Externa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Relationship Id="rId4" Type="http://schemas.openxmlformats.org/officeDocument/2006/relationships/hyperlink" Target="https://research.googleblog.com/2015/06/inceptionism-going-deeper-into-neural.html" TargetMode="External"/><Relationship Id="rId5" Type="http://schemas.openxmlformats.org/officeDocument/2006/relationships/image" Target="../media/image48.jpg"/><Relationship Id="rId6" Type="http://schemas.openxmlformats.org/officeDocument/2006/relationships/image" Target="../media/image49.jpg"/><Relationship Id="rId7" Type="http://schemas.openxmlformats.org/officeDocument/2006/relationships/hyperlink" Target="https://pixabay.com/en/san-francisco-california-city-210230/" TargetMode="External"/><Relationship Id="rId8" Type="http://schemas.openxmlformats.org/officeDocument/2006/relationships/hyperlink" Target="https://pixabay.com/en/bokeh-abstract-background-blur-21951/" TargetMode="External"/><Relationship Id="rId9" Type="http://schemas.openxmlformats.org/officeDocument/2006/relationships/image" Target="../media/image50.jpg"/><Relationship Id="rId10" Type="http://schemas.openxmlformats.org/officeDocument/2006/relationships/image" Target="../media/image51.jpg"/><Relationship Id="rId11" Type="http://schemas.openxmlformats.org/officeDocument/2006/relationships/image" Target="../media/image52.jpg"/><Relationship Id="rId12" Type="http://schemas.openxmlformats.org/officeDocument/2006/relationships/image" Target="../media/image53.jpg"/><Relationship Id="rId13" Type="http://schemas.openxmlformats.org/officeDocument/2006/relationships/image" Target="../media/image5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Relationship Id="rId4" Type="http://schemas.openxmlformats.org/officeDocument/2006/relationships/image" Target="../media/image6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hyperlink" Target="https://creativecommons.org/licenses/by/3.0/us/" TargetMode="External"/><Relationship Id="rId6" Type="http://schemas.openxmlformats.org/officeDocument/2006/relationships/image" Target="../media/image8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hyperlink" Target="http://www-isl.stanford.edu/%7Ewidrow/papers/c1960adaptiveswitching.pdf" TargetMode="Externa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Relationship Id="rId4" Type="http://schemas.openxmlformats.org/officeDocument/2006/relationships/hyperlink" Target="http://torch.ch/" TargetMode="External"/><Relationship Id="rId5" Type="http://schemas.openxmlformats.org/officeDocument/2006/relationships/hyperlink" Target="https://github.com/torch/torch7/blob/master/COPYRIGHT.txt" TargetMode="External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Relationship Id="rId4" Type="http://schemas.openxmlformats.org/officeDocument/2006/relationships/hyperlink" Target="https://github.com/BVLC/caffe" TargetMode="External"/><Relationship Id="rId5" Type="http://schemas.openxmlformats.org/officeDocument/2006/relationships/hyperlink" Target="https://github.com/BVLC/caffe/blob/master/LICENSE" TargetMode="Externa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stanford.edu/people/karpathy/convnetjs/demo/cifar10.html" TargetMode="External"/><Relationship Id="rId3" Type="http://schemas.openxmlformats.org/officeDocument/2006/relationships/image" Target="../media/image85.jpg"/><Relationship Id="rId4" Type="http://schemas.openxmlformats.org/officeDocument/2006/relationships/image" Target="../media/image86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73" y="1459741"/>
            <a:ext cx="8465185" cy="149034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 indent="2855595">
              <a:lnSpc>
                <a:spcPct val="100299"/>
              </a:lnSpc>
              <a:spcBef>
                <a:spcPts val="80"/>
              </a:spcBef>
            </a:pPr>
            <a:r>
              <a:rPr dirty="0" sz="4800" spc="-5">
                <a:latin typeface="Helvetica Neue"/>
                <a:cs typeface="Helvetica Neue"/>
              </a:rPr>
              <a:t>Lecture 5:  Convolutional Neural</a:t>
            </a:r>
            <a:r>
              <a:rPr dirty="0" sz="4800" spc="-95">
                <a:latin typeface="Helvetica Neue"/>
                <a:cs typeface="Helvetica Neue"/>
              </a:rPr>
              <a:t> </a:t>
            </a:r>
            <a:r>
              <a:rPr dirty="0" sz="4800" spc="-5">
                <a:latin typeface="Helvetica Neue"/>
                <a:cs typeface="Helvetica Neue"/>
              </a:rPr>
              <a:t>Networks</a:t>
            </a:r>
            <a:endParaRPr sz="4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16014" y="4713450"/>
            <a:ext cx="19240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25" y="147260"/>
            <a:ext cx="25425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dirty="0" spc="-5"/>
              <a:t>bit of</a:t>
            </a:r>
            <a:r>
              <a:rPr dirty="0" spc="-105"/>
              <a:t> </a:t>
            </a:r>
            <a:r>
              <a:rPr dirty="0" spc="-5"/>
              <a:t>history: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025" y="1061660"/>
            <a:ext cx="3246755" cy="3321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67665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latin typeface="Arial"/>
                <a:cs typeface="Arial"/>
              </a:rPr>
              <a:t>Hubel </a:t>
            </a:r>
            <a:r>
              <a:rPr dirty="0" sz="3000" b="1">
                <a:latin typeface="Arial"/>
                <a:cs typeface="Arial"/>
              </a:rPr>
              <a:t>&amp;</a:t>
            </a:r>
            <a:r>
              <a:rPr dirty="0" sz="3000" spc="-70" b="1">
                <a:latin typeface="Arial"/>
                <a:cs typeface="Arial"/>
              </a:rPr>
              <a:t> </a:t>
            </a:r>
            <a:r>
              <a:rPr dirty="0" sz="3000" spc="-5" b="1">
                <a:latin typeface="Arial"/>
                <a:cs typeface="Arial"/>
              </a:rPr>
              <a:t>Wiesel</a:t>
            </a:r>
            <a:r>
              <a:rPr dirty="0" sz="3000" spc="-5">
                <a:latin typeface="Arial"/>
                <a:cs typeface="Arial"/>
              </a:rPr>
              <a:t>,  1959</a:t>
            </a:r>
            <a:endParaRPr sz="3000">
              <a:latin typeface="Arial"/>
              <a:cs typeface="Arial"/>
            </a:endParaRPr>
          </a:p>
          <a:p>
            <a:pPr marL="12700" marR="553720">
              <a:lnSpc>
                <a:spcPts val="1650"/>
              </a:lnSpc>
              <a:spcBef>
                <a:spcPts val="145"/>
              </a:spcBef>
            </a:pPr>
            <a:r>
              <a:rPr dirty="0" sz="1400" spc="-5">
                <a:latin typeface="Arial"/>
                <a:cs typeface="Arial"/>
              </a:rPr>
              <a:t>RECEPTIVE FIELDS OF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SINGLE  NEURONES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55"/>
              </a:lnSpc>
            </a:pPr>
            <a:r>
              <a:rPr dirty="0" sz="1400" spc="-5">
                <a:latin typeface="Arial"/>
                <a:cs typeface="Arial"/>
              </a:rPr>
              <a:t>THE CAT'S STRIATE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CORTEX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3554"/>
              </a:lnSpc>
            </a:pPr>
            <a:r>
              <a:rPr dirty="0" sz="3000" spc="-5">
                <a:latin typeface="Arial"/>
                <a:cs typeface="Arial"/>
              </a:rPr>
              <a:t>1962</a:t>
            </a:r>
            <a:endParaRPr sz="3000">
              <a:latin typeface="Arial"/>
              <a:cs typeface="Arial"/>
            </a:endParaRPr>
          </a:p>
          <a:p>
            <a:pPr marL="12700" marR="415925">
              <a:lnSpc>
                <a:spcPts val="1650"/>
              </a:lnSpc>
              <a:spcBef>
                <a:spcPts val="145"/>
              </a:spcBef>
            </a:pPr>
            <a:r>
              <a:rPr dirty="0" sz="1400" spc="-5">
                <a:latin typeface="Arial"/>
                <a:cs typeface="Arial"/>
              </a:rPr>
              <a:t>RECEPTIVE FIELDS,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BINOCULAR  INTERACTION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AND FUNCTIONAL ARCHITECTURE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  THE CAT'S VISUAL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CORTEX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3454"/>
              </a:lnSpc>
            </a:pPr>
            <a:r>
              <a:rPr dirty="0" sz="3000" spc="-5">
                <a:latin typeface="Arial"/>
                <a:cs typeface="Arial"/>
              </a:rPr>
              <a:t>1968...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61250" y="0"/>
            <a:ext cx="0" cy="4617720"/>
          </a:xfrm>
          <a:custGeom>
            <a:avLst/>
            <a:gdLst/>
            <a:ahLst/>
            <a:cxnLst/>
            <a:rect l="l" t="t" r="r" b="b"/>
            <a:pathLst>
              <a:path w="0" h="4617720">
                <a:moveTo>
                  <a:pt x="0" y="0"/>
                </a:moveTo>
                <a:lnTo>
                  <a:pt x="0" y="46175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06450" y="278500"/>
            <a:ext cx="5214299" cy="3436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256325" y="3918381"/>
            <a:ext cx="1619885" cy="311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dirty="0" sz="800" spc="-60" u="sng">
                <a:solidFill>
                  <a:srgbClr val="1155CC"/>
                </a:solidFill>
                <a:latin typeface="Arial"/>
                <a:cs typeface="Arial"/>
              </a:rPr>
              <a:t>Cat </a:t>
            </a:r>
            <a:r>
              <a:rPr dirty="0" sz="800" spc="-45" u="sng">
                <a:solidFill>
                  <a:srgbClr val="1155CC"/>
                </a:solidFill>
                <a:latin typeface="Arial"/>
                <a:cs typeface="Arial"/>
              </a:rPr>
              <a:t>image</a:t>
            </a:r>
            <a:r>
              <a:rPr dirty="0" sz="800" spc="-45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800" spc="-35">
                <a:latin typeface="Arial"/>
                <a:cs typeface="Arial"/>
              </a:rPr>
              <a:t>by </a:t>
            </a:r>
            <a:r>
              <a:rPr dirty="0" sz="800" spc="-114">
                <a:latin typeface="Arial"/>
                <a:cs typeface="Arial"/>
              </a:rPr>
              <a:t>CNX </a:t>
            </a:r>
            <a:r>
              <a:rPr dirty="0" sz="800" spc="-60">
                <a:latin typeface="Arial"/>
                <a:cs typeface="Arial"/>
              </a:rPr>
              <a:t>OpenStax </a:t>
            </a:r>
            <a:r>
              <a:rPr dirty="0" sz="800" spc="-45">
                <a:latin typeface="Arial"/>
                <a:cs typeface="Arial"/>
              </a:rPr>
              <a:t>is licensed  </a:t>
            </a:r>
            <a:r>
              <a:rPr dirty="0" sz="800" spc="-30">
                <a:latin typeface="Arial"/>
                <a:cs typeface="Arial"/>
              </a:rPr>
              <a:t>under </a:t>
            </a:r>
            <a:r>
              <a:rPr dirty="0" sz="800" spc="-155">
                <a:latin typeface="Arial"/>
                <a:cs typeface="Arial"/>
              </a:rPr>
              <a:t>CC </a:t>
            </a:r>
            <a:r>
              <a:rPr dirty="0" sz="800" spc="-90">
                <a:latin typeface="Arial"/>
                <a:cs typeface="Arial"/>
              </a:rPr>
              <a:t> </a:t>
            </a:r>
            <a:r>
              <a:rPr dirty="0" sz="800" spc="-125">
                <a:latin typeface="Arial"/>
                <a:cs typeface="Arial"/>
              </a:rPr>
              <a:t>BY  </a:t>
            </a:r>
            <a:r>
              <a:rPr dirty="0" sz="800" spc="-35">
                <a:latin typeface="Arial"/>
                <a:cs typeface="Arial"/>
              </a:rPr>
              <a:t>4.0; </a:t>
            </a:r>
            <a:r>
              <a:rPr dirty="0" sz="800" spc="-60">
                <a:latin typeface="Arial"/>
                <a:cs typeface="Arial"/>
              </a:rPr>
              <a:t>changes</a:t>
            </a:r>
            <a:r>
              <a:rPr dirty="0" sz="800" spc="-135">
                <a:latin typeface="Arial"/>
                <a:cs typeface="Arial"/>
              </a:rPr>
              <a:t> </a:t>
            </a:r>
            <a:r>
              <a:rPr dirty="0" sz="800" spc="-50">
                <a:latin typeface="Arial"/>
                <a:cs typeface="Arial"/>
              </a:rPr>
              <a:t>made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28714" y="4713450"/>
            <a:ext cx="32702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0"/>
              </a:lnSpc>
            </a:pPr>
            <a:r>
              <a:rPr dirty="0" baseline="-6944" sz="3000" spc="-28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300" spc="-540">
                <a:latin typeface="Arial"/>
                <a:cs typeface="Arial"/>
              </a:rPr>
              <a:t>1</a:t>
            </a:r>
            <a:r>
              <a:rPr dirty="0" baseline="-6944" sz="3000" spc="-869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300" spc="-5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25" y="147260"/>
            <a:ext cx="24371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dirty="0" spc="-5"/>
              <a:t>bit of</a:t>
            </a:r>
            <a:r>
              <a:rPr dirty="0" spc="-105"/>
              <a:t> </a:t>
            </a:r>
            <a:r>
              <a:rPr dirty="0" spc="-5"/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5" y="1026232"/>
            <a:ext cx="5468620" cy="1115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Topographical mapping in the</a:t>
            </a:r>
            <a:r>
              <a:rPr dirty="0" sz="2400" spc="-9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cortex:</a:t>
            </a:r>
            <a:endParaRPr sz="2400">
              <a:latin typeface="Arial"/>
              <a:cs typeface="Arial"/>
            </a:endParaRPr>
          </a:p>
          <a:p>
            <a:pPr marL="12700" marR="1098550">
              <a:lnSpc>
                <a:spcPts val="2850"/>
              </a:lnSpc>
              <a:spcBef>
                <a:spcPts val="105"/>
              </a:spcBef>
            </a:pPr>
            <a:r>
              <a:rPr dirty="0" sz="2400" spc="-5">
                <a:latin typeface="Arial"/>
                <a:cs typeface="Arial"/>
              </a:rPr>
              <a:t>nearby </a:t>
            </a:r>
            <a:r>
              <a:rPr dirty="0" sz="2400">
                <a:latin typeface="Arial"/>
                <a:cs typeface="Arial"/>
              </a:rPr>
              <a:t>cells </a:t>
            </a:r>
            <a:r>
              <a:rPr dirty="0" sz="2400" spc="-5">
                <a:latin typeface="Arial"/>
                <a:cs typeface="Arial"/>
              </a:rPr>
              <a:t>in </a:t>
            </a:r>
            <a:r>
              <a:rPr dirty="0" sz="2400">
                <a:latin typeface="Arial"/>
                <a:cs typeface="Arial"/>
              </a:rPr>
              <a:t>cortex </a:t>
            </a:r>
            <a:r>
              <a:rPr dirty="0" sz="2400" spc="-5">
                <a:latin typeface="Arial"/>
                <a:cs typeface="Arial"/>
              </a:rPr>
              <a:t>represent  nearby regions in the </a:t>
            </a:r>
            <a:r>
              <a:rPr dirty="0" sz="2400">
                <a:latin typeface="Arial"/>
                <a:cs typeface="Arial"/>
              </a:rPr>
              <a:t>visual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field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86200" y="454500"/>
            <a:ext cx="3333025" cy="3619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7725" y="2379574"/>
            <a:ext cx="1951875" cy="1977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337645" y="4146051"/>
            <a:ext cx="1743075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56515" marR="5080" indent="-44450">
              <a:lnSpc>
                <a:spcPct val="104200"/>
              </a:lnSpc>
              <a:spcBef>
                <a:spcPts val="70"/>
              </a:spcBef>
            </a:pPr>
            <a:r>
              <a:rPr dirty="0" sz="600" spc="-5">
                <a:latin typeface="Arial"/>
                <a:cs typeface="Arial"/>
              </a:rPr>
              <a:t>Retinotopy images </a:t>
            </a:r>
            <a:r>
              <a:rPr dirty="0" sz="600">
                <a:latin typeface="Arial"/>
                <a:cs typeface="Arial"/>
              </a:rPr>
              <a:t>courtesy </a:t>
            </a:r>
            <a:r>
              <a:rPr dirty="0" sz="600" spc="-5">
                <a:latin typeface="Arial"/>
                <a:cs typeface="Arial"/>
              </a:rPr>
              <a:t>of </a:t>
            </a:r>
            <a:r>
              <a:rPr dirty="0" sz="600">
                <a:latin typeface="Arial"/>
                <a:cs typeface="Arial"/>
              </a:rPr>
              <a:t>Jesse </a:t>
            </a:r>
            <a:r>
              <a:rPr dirty="0" sz="600" spc="-5">
                <a:latin typeface="Arial"/>
                <a:cs typeface="Arial"/>
              </a:rPr>
              <a:t>Gomez in the  Stanford Vision </a:t>
            </a:r>
            <a:r>
              <a:rPr dirty="0" sz="600">
                <a:latin typeface="Arial"/>
                <a:cs typeface="Arial"/>
              </a:rPr>
              <a:t>&amp; </a:t>
            </a:r>
            <a:r>
              <a:rPr dirty="0" sz="600" spc="-5">
                <a:latin typeface="Arial"/>
                <a:cs typeface="Arial"/>
              </a:rPr>
              <a:t>Perception Neuroscience</a:t>
            </a:r>
            <a:r>
              <a:rPr dirty="0" sz="600" spc="-90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Lab.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728714" y="4713450"/>
            <a:ext cx="32702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0"/>
              </a:lnSpc>
            </a:pPr>
            <a:r>
              <a:rPr dirty="0" baseline="-6944" sz="3000" spc="-28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300" spc="-540">
                <a:latin typeface="Arial"/>
                <a:cs typeface="Arial"/>
              </a:rPr>
              <a:t>1</a:t>
            </a:r>
            <a:r>
              <a:rPr dirty="0" baseline="-6944" sz="3000" spc="-869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300" spc="-5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36550" y="267138"/>
            <a:ext cx="10433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Human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brain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26825" y="2289888"/>
            <a:ext cx="50990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Visual  </a:t>
            </a:r>
            <a:r>
              <a:rPr dirty="0" sz="1400">
                <a:latin typeface="Arial"/>
                <a:cs typeface="Arial"/>
              </a:rPr>
              <a:t>cortex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25" y="147260"/>
            <a:ext cx="4216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Hierarchical</a:t>
            </a:r>
            <a:r>
              <a:rPr dirty="0" spc="-100"/>
              <a:t> </a:t>
            </a:r>
            <a:r>
              <a:rPr dirty="0" spc="-5"/>
              <a:t>organization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5606700" y="190600"/>
            <a:ext cx="2616988" cy="4158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0000" y="1117450"/>
            <a:ext cx="5301899" cy="2695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0658" y="3882514"/>
            <a:ext cx="1807845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 indent="10160">
              <a:lnSpc>
                <a:spcPct val="104200"/>
              </a:lnSpc>
              <a:spcBef>
                <a:spcPts val="70"/>
              </a:spcBef>
            </a:pPr>
            <a:r>
              <a:rPr dirty="0" sz="600" spc="-5">
                <a:latin typeface="Arial"/>
                <a:cs typeface="Arial"/>
              </a:rPr>
              <a:t>Illustration of hierarchical organization in early </a:t>
            </a:r>
            <a:r>
              <a:rPr dirty="0" sz="600">
                <a:latin typeface="Arial"/>
                <a:cs typeface="Arial"/>
              </a:rPr>
              <a:t>visual  </a:t>
            </a:r>
            <a:r>
              <a:rPr dirty="0" sz="600" spc="-5">
                <a:latin typeface="Arial"/>
                <a:cs typeface="Arial"/>
              </a:rPr>
              <a:t>pathways by Lane </a:t>
            </a:r>
            <a:r>
              <a:rPr dirty="0" sz="600">
                <a:latin typeface="Arial"/>
                <a:cs typeface="Arial"/>
              </a:rPr>
              <a:t>McIntosh, copyright </a:t>
            </a:r>
            <a:r>
              <a:rPr dirty="0" sz="600" spc="-5">
                <a:latin typeface="Arial"/>
                <a:cs typeface="Arial"/>
              </a:rPr>
              <a:t>CS231n</a:t>
            </a:r>
            <a:r>
              <a:rPr dirty="0" sz="600" spc="-95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28714" y="4713450"/>
            <a:ext cx="32702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0"/>
              </a:lnSpc>
            </a:pPr>
            <a:r>
              <a:rPr dirty="0" baseline="-6944" sz="3000" spc="-28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300" spc="-540">
                <a:latin typeface="Arial"/>
                <a:cs typeface="Arial"/>
              </a:rPr>
              <a:t>1</a:t>
            </a:r>
            <a:r>
              <a:rPr dirty="0" baseline="-6944" sz="3000" spc="-869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300" spc="-5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25" y="147260"/>
            <a:ext cx="25425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dirty="0" spc="-5"/>
              <a:t>bit of</a:t>
            </a:r>
            <a:r>
              <a:rPr dirty="0" spc="-105"/>
              <a:t> </a:t>
            </a:r>
            <a:r>
              <a:rPr dirty="0" spc="-5"/>
              <a:t>history: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025" y="1061660"/>
            <a:ext cx="304736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latin typeface="Arial"/>
                <a:cs typeface="Arial"/>
              </a:rPr>
              <a:t>Neurocognitron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 i="1">
                <a:latin typeface="Arial"/>
                <a:cs typeface="Arial"/>
              </a:rPr>
              <a:t>[Fukushima</a:t>
            </a:r>
            <a:r>
              <a:rPr dirty="0" sz="3000" spc="-105" i="1">
                <a:latin typeface="Arial"/>
                <a:cs typeface="Arial"/>
              </a:rPr>
              <a:t> </a:t>
            </a:r>
            <a:r>
              <a:rPr dirty="0" sz="3000" spc="-5" i="1">
                <a:latin typeface="Arial"/>
                <a:cs typeface="Arial"/>
              </a:rPr>
              <a:t>1980]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325" y="2892988"/>
            <a:ext cx="2948940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“sandwich” architecture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C…) 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simple cells: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modifiable parameters 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complex cells: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perform</a:t>
            </a:r>
            <a:r>
              <a:rPr dirty="0" sz="1400" spc="-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24781" y="1193389"/>
            <a:ext cx="300990" cy="2064385"/>
          </a:xfrm>
          <a:custGeom>
            <a:avLst/>
            <a:gdLst/>
            <a:ahLst/>
            <a:cxnLst/>
            <a:rect l="l" t="t" r="r" b="b"/>
            <a:pathLst>
              <a:path w="300990" h="2064385">
                <a:moveTo>
                  <a:pt x="0" y="2064324"/>
                </a:moveTo>
                <a:lnTo>
                  <a:pt x="0" y="74124"/>
                </a:lnTo>
                <a:lnTo>
                  <a:pt x="300389" y="0"/>
                </a:lnTo>
                <a:lnTo>
                  <a:pt x="300389" y="1990200"/>
                </a:lnTo>
                <a:lnTo>
                  <a:pt x="0" y="2064324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24781" y="1193389"/>
            <a:ext cx="300990" cy="2064385"/>
          </a:xfrm>
          <a:custGeom>
            <a:avLst/>
            <a:gdLst/>
            <a:ahLst/>
            <a:cxnLst/>
            <a:rect l="l" t="t" r="r" b="b"/>
            <a:pathLst>
              <a:path w="300990" h="2064385">
                <a:moveTo>
                  <a:pt x="0" y="2064324"/>
                </a:moveTo>
                <a:lnTo>
                  <a:pt x="300389" y="1990200"/>
                </a:lnTo>
                <a:lnTo>
                  <a:pt x="300389" y="0"/>
                </a:lnTo>
                <a:lnTo>
                  <a:pt x="0" y="74124"/>
                </a:lnTo>
                <a:lnTo>
                  <a:pt x="0" y="2064324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83280" y="2900829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52"/>
                </a:moveTo>
                <a:lnTo>
                  <a:pt x="0" y="47884"/>
                </a:lnTo>
                <a:lnTo>
                  <a:pt x="194055" y="0"/>
                </a:lnTo>
                <a:lnTo>
                  <a:pt x="194055" y="213867"/>
                </a:lnTo>
                <a:lnTo>
                  <a:pt x="0" y="261752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83280" y="2900829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52"/>
                </a:moveTo>
                <a:lnTo>
                  <a:pt x="194055" y="213867"/>
                </a:lnTo>
                <a:lnTo>
                  <a:pt x="194055" y="0"/>
                </a:lnTo>
                <a:lnTo>
                  <a:pt x="0" y="47884"/>
                </a:lnTo>
                <a:lnTo>
                  <a:pt x="0" y="261752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75893" y="1276791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52"/>
                </a:moveTo>
                <a:lnTo>
                  <a:pt x="0" y="47885"/>
                </a:lnTo>
                <a:lnTo>
                  <a:pt x="194055" y="0"/>
                </a:lnTo>
                <a:lnTo>
                  <a:pt x="194055" y="213867"/>
                </a:lnTo>
                <a:lnTo>
                  <a:pt x="0" y="261752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75893" y="1276791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52"/>
                </a:moveTo>
                <a:lnTo>
                  <a:pt x="194055" y="213867"/>
                </a:lnTo>
                <a:lnTo>
                  <a:pt x="194055" y="0"/>
                </a:lnTo>
                <a:lnTo>
                  <a:pt x="0" y="47885"/>
                </a:lnTo>
                <a:lnTo>
                  <a:pt x="0" y="261752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01709" y="1085829"/>
            <a:ext cx="467995" cy="2324100"/>
          </a:xfrm>
          <a:custGeom>
            <a:avLst/>
            <a:gdLst/>
            <a:ahLst/>
            <a:cxnLst/>
            <a:rect l="l" t="t" r="r" b="b"/>
            <a:pathLst>
              <a:path w="467995" h="2324100">
                <a:moveTo>
                  <a:pt x="0" y="2323877"/>
                </a:moveTo>
                <a:lnTo>
                  <a:pt x="0" y="115348"/>
                </a:lnTo>
                <a:lnTo>
                  <a:pt x="467453" y="0"/>
                </a:lnTo>
                <a:lnTo>
                  <a:pt x="467453" y="2208528"/>
                </a:lnTo>
                <a:lnTo>
                  <a:pt x="0" y="2323877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01709" y="1085829"/>
            <a:ext cx="467995" cy="2324100"/>
          </a:xfrm>
          <a:custGeom>
            <a:avLst/>
            <a:gdLst/>
            <a:ahLst/>
            <a:cxnLst/>
            <a:rect l="l" t="t" r="r" b="b"/>
            <a:pathLst>
              <a:path w="467995" h="2324100">
                <a:moveTo>
                  <a:pt x="0" y="2323877"/>
                </a:moveTo>
                <a:lnTo>
                  <a:pt x="467453" y="2208528"/>
                </a:lnTo>
                <a:lnTo>
                  <a:pt x="467453" y="0"/>
                </a:lnTo>
                <a:lnTo>
                  <a:pt x="0" y="115348"/>
                </a:lnTo>
                <a:lnTo>
                  <a:pt x="0" y="232387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59705" y="1193334"/>
            <a:ext cx="344170" cy="492125"/>
          </a:xfrm>
          <a:custGeom>
            <a:avLst/>
            <a:gdLst/>
            <a:ahLst/>
            <a:cxnLst/>
            <a:rect l="l" t="t" r="r" b="b"/>
            <a:pathLst>
              <a:path w="344170" h="492125">
                <a:moveTo>
                  <a:pt x="0" y="492050"/>
                </a:moveTo>
                <a:lnTo>
                  <a:pt x="0" y="84803"/>
                </a:lnTo>
                <a:lnTo>
                  <a:pt x="343668" y="0"/>
                </a:lnTo>
                <a:lnTo>
                  <a:pt x="343668" y="407246"/>
                </a:lnTo>
                <a:lnTo>
                  <a:pt x="0" y="49205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59705" y="1193334"/>
            <a:ext cx="344170" cy="492125"/>
          </a:xfrm>
          <a:custGeom>
            <a:avLst/>
            <a:gdLst/>
            <a:ahLst/>
            <a:cxnLst/>
            <a:rect l="l" t="t" r="r" b="b"/>
            <a:pathLst>
              <a:path w="344170" h="492125">
                <a:moveTo>
                  <a:pt x="0" y="492050"/>
                </a:moveTo>
                <a:lnTo>
                  <a:pt x="343668" y="407246"/>
                </a:lnTo>
                <a:lnTo>
                  <a:pt x="343668" y="0"/>
                </a:lnTo>
                <a:lnTo>
                  <a:pt x="0" y="84803"/>
                </a:lnTo>
                <a:lnTo>
                  <a:pt x="0" y="49205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80957" y="2806118"/>
            <a:ext cx="344170" cy="492125"/>
          </a:xfrm>
          <a:custGeom>
            <a:avLst/>
            <a:gdLst/>
            <a:ahLst/>
            <a:cxnLst/>
            <a:rect l="l" t="t" r="r" b="b"/>
            <a:pathLst>
              <a:path w="344170" h="492125">
                <a:moveTo>
                  <a:pt x="0" y="492050"/>
                </a:moveTo>
                <a:lnTo>
                  <a:pt x="0" y="84803"/>
                </a:lnTo>
                <a:lnTo>
                  <a:pt x="343668" y="0"/>
                </a:lnTo>
                <a:lnTo>
                  <a:pt x="343668" y="407246"/>
                </a:lnTo>
                <a:lnTo>
                  <a:pt x="0" y="49205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80957" y="2806118"/>
            <a:ext cx="344170" cy="492125"/>
          </a:xfrm>
          <a:custGeom>
            <a:avLst/>
            <a:gdLst/>
            <a:ahLst/>
            <a:cxnLst/>
            <a:rect l="l" t="t" r="r" b="b"/>
            <a:pathLst>
              <a:path w="344170" h="492125">
                <a:moveTo>
                  <a:pt x="0" y="492050"/>
                </a:moveTo>
                <a:lnTo>
                  <a:pt x="343668" y="407246"/>
                </a:lnTo>
                <a:lnTo>
                  <a:pt x="343668" y="0"/>
                </a:lnTo>
                <a:lnTo>
                  <a:pt x="0" y="84803"/>
                </a:lnTo>
                <a:lnTo>
                  <a:pt x="0" y="49205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31697" y="1300730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5">
                <a:moveTo>
                  <a:pt x="0" y="1017754"/>
                </a:moveTo>
                <a:lnTo>
                  <a:pt x="0" y="162315"/>
                </a:lnTo>
                <a:lnTo>
                  <a:pt x="657786" y="0"/>
                </a:lnTo>
                <a:lnTo>
                  <a:pt x="657786" y="855439"/>
                </a:lnTo>
                <a:lnTo>
                  <a:pt x="0" y="1017754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31697" y="1300730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5">
                <a:moveTo>
                  <a:pt x="0" y="1017754"/>
                </a:moveTo>
                <a:lnTo>
                  <a:pt x="657786" y="855439"/>
                </a:lnTo>
                <a:lnTo>
                  <a:pt x="657786" y="0"/>
                </a:lnTo>
                <a:lnTo>
                  <a:pt x="0" y="162315"/>
                </a:lnTo>
                <a:lnTo>
                  <a:pt x="0" y="1017754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96551" y="791907"/>
            <a:ext cx="845185" cy="2929255"/>
          </a:xfrm>
          <a:custGeom>
            <a:avLst/>
            <a:gdLst/>
            <a:ahLst/>
            <a:cxnLst/>
            <a:rect l="l" t="t" r="r" b="b"/>
            <a:pathLst>
              <a:path w="845185" h="2929254">
                <a:moveTo>
                  <a:pt x="0" y="2928767"/>
                </a:moveTo>
                <a:lnTo>
                  <a:pt x="0" y="208420"/>
                </a:lnTo>
                <a:lnTo>
                  <a:pt x="844627" y="0"/>
                </a:lnTo>
                <a:lnTo>
                  <a:pt x="844627" y="2720347"/>
                </a:lnTo>
                <a:lnTo>
                  <a:pt x="0" y="2928767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96551" y="791907"/>
            <a:ext cx="845185" cy="2929255"/>
          </a:xfrm>
          <a:custGeom>
            <a:avLst/>
            <a:gdLst/>
            <a:ahLst/>
            <a:cxnLst/>
            <a:rect l="l" t="t" r="r" b="b"/>
            <a:pathLst>
              <a:path w="845185" h="2929254">
                <a:moveTo>
                  <a:pt x="0" y="2928767"/>
                </a:moveTo>
                <a:lnTo>
                  <a:pt x="844627" y="2720347"/>
                </a:lnTo>
                <a:lnTo>
                  <a:pt x="844627" y="0"/>
                </a:lnTo>
                <a:lnTo>
                  <a:pt x="0" y="208420"/>
                </a:lnTo>
                <a:lnTo>
                  <a:pt x="0" y="292876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98233" y="2543265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4">
                <a:moveTo>
                  <a:pt x="0" y="1017754"/>
                </a:moveTo>
                <a:lnTo>
                  <a:pt x="0" y="162315"/>
                </a:lnTo>
                <a:lnTo>
                  <a:pt x="657786" y="0"/>
                </a:lnTo>
                <a:lnTo>
                  <a:pt x="657786" y="855439"/>
                </a:lnTo>
                <a:lnTo>
                  <a:pt x="0" y="1017754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98233" y="2543265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4">
                <a:moveTo>
                  <a:pt x="0" y="1017754"/>
                </a:moveTo>
                <a:lnTo>
                  <a:pt x="657786" y="855439"/>
                </a:lnTo>
                <a:lnTo>
                  <a:pt x="657786" y="0"/>
                </a:lnTo>
                <a:lnTo>
                  <a:pt x="0" y="162315"/>
                </a:lnTo>
                <a:lnTo>
                  <a:pt x="0" y="1017754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98233" y="964466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5">
                <a:moveTo>
                  <a:pt x="0" y="1017754"/>
                </a:moveTo>
                <a:lnTo>
                  <a:pt x="0" y="162315"/>
                </a:lnTo>
                <a:lnTo>
                  <a:pt x="657786" y="0"/>
                </a:lnTo>
                <a:lnTo>
                  <a:pt x="657786" y="855439"/>
                </a:lnTo>
                <a:lnTo>
                  <a:pt x="0" y="1017754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98233" y="964466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5">
                <a:moveTo>
                  <a:pt x="0" y="1017754"/>
                </a:moveTo>
                <a:lnTo>
                  <a:pt x="657786" y="855439"/>
                </a:lnTo>
                <a:lnTo>
                  <a:pt x="657786" y="0"/>
                </a:lnTo>
                <a:lnTo>
                  <a:pt x="0" y="162315"/>
                </a:lnTo>
                <a:lnTo>
                  <a:pt x="0" y="1017754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23660" y="1259890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90">
                <a:moveTo>
                  <a:pt x="54214" y="173988"/>
                </a:moveTo>
                <a:lnTo>
                  <a:pt x="29136" y="163770"/>
                </a:lnTo>
                <a:lnTo>
                  <a:pt x="10578" y="142364"/>
                </a:lnTo>
                <a:lnTo>
                  <a:pt x="284" y="112850"/>
                </a:lnTo>
                <a:lnTo>
                  <a:pt x="0" y="78305"/>
                </a:ln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92695" y="3389"/>
                </a:lnTo>
                <a:lnTo>
                  <a:pt x="123445" y="31623"/>
                </a:lnTo>
                <a:lnTo>
                  <a:pt x="135232" y="78463"/>
                </a:lnTo>
                <a:lnTo>
                  <a:pt x="134023" y="95682"/>
                </a:lnTo>
                <a:lnTo>
                  <a:pt x="123776" y="128861"/>
                </a:lnTo>
                <a:lnTo>
                  <a:pt x="105347" y="154652"/>
                </a:lnTo>
                <a:lnTo>
                  <a:pt x="81304" y="170533"/>
                </a:lnTo>
                <a:lnTo>
                  <a:pt x="54214" y="173988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23660" y="1259890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90">
                <a:moveTo>
                  <a:pt x="0" y="78305"/>
                </a:move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114837" y="19436"/>
                </a:lnTo>
                <a:lnTo>
                  <a:pt x="133820" y="61730"/>
                </a:lnTo>
                <a:lnTo>
                  <a:pt x="135232" y="78463"/>
                </a:lnTo>
                <a:lnTo>
                  <a:pt x="134023" y="95682"/>
                </a:lnTo>
                <a:lnTo>
                  <a:pt x="123776" y="128861"/>
                </a:lnTo>
                <a:lnTo>
                  <a:pt x="105347" y="154652"/>
                </a:lnTo>
                <a:lnTo>
                  <a:pt x="81304" y="170533"/>
                </a:lnTo>
                <a:lnTo>
                  <a:pt x="54214" y="173988"/>
                </a:lnTo>
                <a:lnTo>
                  <a:pt x="29136" y="163770"/>
                </a:lnTo>
                <a:lnTo>
                  <a:pt x="10578" y="142364"/>
                </a:lnTo>
                <a:lnTo>
                  <a:pt x="284" y="112850"/>
                </a:lnTo>
                <a:lnTo>
                  <a:pt x="0" y="78305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223660" y="2852987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89">
                <a:moveTo>
                  <a:pt x="54214" y="173988"/>
                </a:moveTo>
                <a:lnTo>
                  <a:pt x="29136" y="163769"/>
                </a:lnTo>
                <a:lnTo>
                  <a:pt x="10578" y="142364"/>
                </a:lnTo>
                <a:lnTo>
                  <a:pt x="284" y="112850"/>
                </a:lnTo>
                <a:lnTo>
                  <a:pt x="0" y="78305"/>
                </a:ln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92695" y="3389"/>
                </a:lnTo>
                <a:lnTo>
                  <a:pt x="123445" y="31623"/>
                </a:lnTo>
                <a:lnTo>
                  <a:pt x="135232" y="78463"/>
                </a:lnTo>
                <a:lnTo>
                  <a:pt x="134023" y="95682"/>
                </a:lnTo>
                <a:lnTo>
                  <a:pt x="123776" y="128861"/>
                </a:lnTo>
                <a:lnTo>
                  <a:pt x="105347" y="154651"/>
                </a:lnTo>
                <a:lnTo>
                  <a:pt x="81304" y="170533"/>
                </a:lnTo>
                <a:lnTo>
                  <a:pt x="54214" y="173988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223660" y="2852987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89">
                <a:moveTo>
                  <a:pt x="0" y="78305"/>
                </a:move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114837" y="19436"/>
                </a:lnTo>
                <a:lnTo>
                  <a:pt x="133820" y="61729"/>
                </a:lnTo>
                <a:lnTo>
                  <a:pt x="135232" y="78463"/>
                </a:lnTo>
                <a:lnTo>
                  <a:pt x="134023" y="95682"/>
                </a:lnTo>
                <a:lnTo>
                  <a:pt x="123776" y="128861"/>
                </a:lnTo>
                <a:lnTo>
                  <a:pt x="105347" y="154651"/>
                </a:lnTo>
                <a:lnTo>
                  <a:pt x="81304" y="170533"/>
                </a:lnTo>
                <a:lnTo>
                  <a:pt x="54214" y="173988"/>
                </a:lnTo>
                <a:lnTo>
                  <a:pt x="29136" y="163769"/>
                </a:lnTo>
                <a:lnTo>
                  <a:pt x="10578" y="142364"/>
                </a:lnTo>
                <a:lnTo>
                  <a:pt x="284" y="112850"/>
                </a:lnTo>
                <a:lnTo>
                  <a:pt x="0" y="78305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71527" y="1259890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90">
                <a:moveTo>
                  <a:pt x="54214" y="173988"/>
                </a:moveTo>
                <a:lnTo>
                  <a:pt x="29136" y="163770"/>
                </a:lnTo>
                <a:lnTo>
                  <a:pt x="10578" y="142364"/>
                </a:lnTo>
                <a:lnTo>
                  <a:pt x="284" y="112850"/>
                </a:lnTo>
                <a:lnTo>
                  <a:pt x="0" y="78305"/>
                </a:ln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92695" y="3389"/>
                </a:lnTo>
                <a:lnTo>
                  <a:pt x="123445" y="31623"/>
                </a:lnTo>
                <a:lnTo>
                  <a:pt x="135232" y="78463"/>
                </a:lnTo>
                <a:lnTo>
                  <a:pt x="134023" y="95682"/>
                </a:lnTo>
                <a:lnTo>
                  <a:pt x="123776" y="128861"/>
                </a:lnTo>
                <a:lnTo>
                  <a:pt x="105347" y="154652"/>
                </a:lnTo>
                <a:lnTo>
                  <a:pt x="81304" y="170533"/>
                </a:lnTo>
                <a:lnTo>
                  <a:pt x="54214" y="173988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71527" y="1259890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90">
                <a:moveTo>
                  <a:pt x="0" y="78305"/>
                </a:move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114837" y="19436"/>
                </a:lnTo>
                <a:lnTo>
                  <a:pt x="133820" y="61730"/>
                </a:lnTo>
                <a:lnTo>
                  <a:pt x="135232" y="78463"/>
                </a:lnTo>
                <a:lnTo>
                  <a:pt x="134023" y="95682"/>
                </a:lnTo>
                <a:lnTo>
                  <a:pt x="123776" y="128861"/>
                </a:lnTo>
                <a:lnTo>
                  <a:pt x="105347" y="154652"/>
                </a:lnTo>
                <a:lnTo>
                  <a:pt x="81304" y="170533"/>
                </a:lnTo>
                <a:lnTo>
                  <a:pt x="54214" y="173988"/>
                </a:lnTo>
                <a:lnTo>
                  <a:pt x="29136" y="163770"/>
                </a:lnTo>
                <a:lnTo>
                  <a:pt x="10578" y="142364"/>
                </a:lnTo>
                <a:lnTo>
                  <a:pt x="284" y="112850"/>
                </a:lnTo>
                <a:lnTo>
                  <a:pt x="0" y="78305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71527" y="2896869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89">
                <a:moveTo>
                  <a:pt x="54214" y="173988"/>
                </a:moveTo>
                <a:lnTo>
                  <a:pt x="29136" y="163769"/>
                </a:lnTo>
                <a:lnTo>
                  <a:pt x="10578" y="142364"/>
                </a:lnTo>
                <a:lnTo>
                  <a:pt x="284" y="112850"/>
                </a:lnTo>
                <a:lnTo>
                  <a:pt x="0" y="78305"/>
                </a:ln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92695" y="3389"/>
                </a:lnTo>
                <a:lnTo>
                  <a:pt x="123445" y="31623"/>
                </a:lnTo>
                <a:lnTo>
                  <a:pt x="135232" y="78463"/>
                </a:lnTo>
                <a:lnTo>
                  <a:pt x="134023" y="95682"/>
                </a:lnTo>
                <a:lnTo>
                  <a:pt x="123776" y="128861"/>
                </a:lnTo>
                <a:lnTo>
                  <a:pt x="105347" y="154651"/>
                </a:lnTo>
                <a:lnTo>
                  <a:pt x="81304" y="170533"/>
                </a:lnTo>
                <a:lnTo>
                  <a:pt x="54214" y="173988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071527" y="2896869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89">
                <a:moveTo>
                  <a:pt x="0" y="78305"/>
                </a:move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114837" y="19436"/>
                </a:lnTo>
                <a:lnTo>
                  <a:pt x="133820" y="61729"/>
                </a:lnTo>
                <a:lnTo>
                  <a:pt x="135232" y="78463"/>
                </a:lnTo>
                <a:lnTo>
                  <a:pt x="134023" y="95682"/>
                </a:lnTo>
                <a:lnTo>
                  <a:pt x="123776" y="128861"/>
                </a:lnTo>
                <a:lnTo>
                  <a:pt x="105347" y="154651"/>
                </a:lnTo>
                <a:lnTo>
                  <a:pt x="81304" y="170533"/>
                </a:lnTo>
                <a:lnTo>
                  <a:pt x="54214" y="173988"/>
                </a:lnTo>
                <a:lnTo>
                  <a:pt x="29136" y="163769"/>
                </a:lnTo>
                <a:lnTo>
                  <a:pt x="10578" y="142364"/>
                </a:lnTo>
                <a:lnTo>
                  <a:pt x="284" y="112850"/>
                </a:lnTo>
                <a:lnTo>
                  <a:pt x="0" y="78305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947896" y="2923796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89">
                <a:moveTo>
                  <a:pt x="54214" y="173988"/>
                </a:moveTo>
                <a:lnTo>
                  <a:pt x="29136" y="163770"/>
                </a:lnTo>
                <a:lnTo>
                  <a:pt x="10578" y="142364"/>
                </a:lnTo>
                <a:lnTo>
                  <a:pt x="284" y="112850"/>
                </a:lnTo>
                <a:lnTo>
                  <a:pt x="0" y="78305"/>
                </a:ln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92695" y="3389"/>
                </a:lnTo>
                <a:lnTo>
                  <a:pt x="123445" y="31623"/>
                </a:lnTo>
                <a:lnTo>
                  <a:pt x="135232" y="78463"/>
                </a:lnTo>
                <a:lnTo>
                  <a:pt x="134022" y="95682"/>
                </a:lnTo>
                <a:lnTo>
                  <a:pt x="123775" y="128861"/>
                </a:lnTo>
                <a:lnTo>
                  <a:pt x="105347" y="154652"/>
                </a:lnTo>
                <a:lnTo>
                  <a:pt x="81304" y="170533"/>
                </a:lnTo>
                <a:lnTo>
                  <a:pt x="54214" y="173988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947896" y="2923796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89">
                <a:moveTo>
                  <a:pt x="0" y="78305"/>
                </a:move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114837" y="19436"/>
                </a:lnTo>
                <a:lnTo>
                  <a:pt x="133819" y="61729"/>
                </a:lnTo>
                <a:lnTo>
                  <a:pt x="135232" y="78463"/>
                </a:lnTo>
                <a:lnTo>
                  <a:pt x="134022" y="95682"/>
                </a:lnTo>
                <a:lnTo>
                  <a:pt x="123775" y="128861"/>
                </a:lnTo>
                <a:lnTo>
                  <a:pt x="105347" y="154652"/>
                </a:lnTo>
                <a:lnTo>
                  <a:pt x="81304" y="170533"/>
                </a:lnTo>
                <a:lnTo>
                  <a:pt x="54214" y="173988"/>
                </a:lnTo>
                <a:lnTo>
                  <a:pt x="29136" y="163770"/>
                </a:lnTo>
                <a:lnTo>
                  <a:pt x="10578" y="142364"/>
                </a:lnTo>
                <a:lnTo>
                  <a:pt x="284" y="112850"/>
                </a:lnTo>
                <a:lnTo>
                  <a:pt x="0" y="78305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19393" y="1333687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90">
                <a:moveTo>
                  <a:pt x="54213" y="173988"/>
                </a:moveTo>
                <a:lnTo>
                  <a:pt x="29135" y="163770"/>
                </a:lnTo>
                <a:lnTo>
                  <a:pt x="10577" y="142364"/>
                </a:lnTo>
                <a:lnTo>
                  <a:pt x="284" y="112850"/>
                </a:lnTo>
                <a:lnTo>
                  <a:pt x="0" y="78305"/>
                </a:ln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92695" y="3389"/>
                </a:lnTo>
                <a:lnTo>
                  <a:pt x="123445" y="31623"/>
                </a:lnTo>
                <a:lnTo>
                  <a:pt x="135232" y="78463"/>
                </a:lnTo>
                <a:lnTo>
                  <a:pt x="134023" y="95682"/>
                </a:lnTo>
                <a:lnTo>
                  <a:pt x="123776" y="128861"/>
                </a:lnTo>
                <a:lnTo>
                  <a:pt x="105347" y="154652"/>
                </a:lnTo>
                <a:lnTo>
                  <a:pt x="81303" y="170533"/>
                </a:lnTo>
                <a:lnTo>
                  <a:pt x="54213" y="173988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919393" y="1333687"/>
            <a:ext cx="135255" cy="173990"/>
          </a:xfrm>
          <a:custGeom>
            <a:avLst/>
            <a:gdLst/>
            <a:ahLst/>
            <a:cxnLst/>
            <a:rect l="l" t="t" r="r" b="b"/>
            <a:pathLst>
              <a:path w="135254" h="173990">
                <a:moveTo>
                  <a:pt x="0" y="78305"/>
                </a:moveTo>
                <a:lnTo>
                  <a:pt x="10247" y="45126"/>
                </a:lnTo>
                <a:lnTo>
                  <a:pt x="28676" y="19336"/>
                </a:lnTo>
                <a:lnTo>
                  <a:pt x="52719" y="3454"/>
                </a:lnTo>
                <a:lnTo>
                  <a:pt x="79809" y="0"/>
                </a:lnTo>
                <a:lnTo>
                  <a:pt x="114837" y="19436"/>
                </a:lnTo>
                <a:lnTo>
                  <a:pt x="133820" y="61730"/>
                </a:lnTo>
                <a:lnTo>
                  <a:pt x="135232" y="78463"/>
                </a:lnTo>
                <a:lnTo>
                  <a:pt x="134023" y="95682"/>
                </a:lnTo>
                <a:lnTo>
                  <a:pt x="123776" y="128861"/>
                </a:lnTo>
                <a:lnTo>
                  <a:pt x="105347" y="154652"/>
                </a:lnTo>
                <a:lnTo>
                  <a:pt x="81303" y="170533"/>
                </a:lnTo>
                <a:lnTo>
                  <a:pt x="54213" y="173988"/>
                </a:lnTo>
                <a:lnTo>
                  <a:pt x="29135" y="163770"/>
                </a:lnTo>
                <a:lnTo>
                  <a:pt x="10577" y="142364"/>
                </a:lnTo>
                <a:lnTo>
                  <a:pt x="284" y="112850"/>
                </a:lnTo>
                <a:lnTo>
                  <a:pt x="0" y="78305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75947" y="1893192"/>
            <a:ext cx="1316990" cy="1064260"/>
          </a:xfrm>
          <a:custGeom>
            <a:avLst/>
            <a:gdLst/>
            <a:ahLst/>
            <a:cxnLst/>
            <a:rect l="l" t="t" r="r" b="b"/>
            <a:pathLst>
              <a:path w="1316989" h="1064260">
                <a:moveTo>
                  <a:pt x="0" y="0"/>
                </a:moveTo>
                <a:lnTo>
                  <a:pt x="1316968" y="1064166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84122" y="1701598"/>
            <a:ext cx="1203325" cy="1238885"/>
          </a:xfrm>
          <a:custGeom>
            <a:avLst/>
            <a:gdLst/>
            <a:ahLst/>
            <a:cxnLst/>
            <a:rect l="l" t="t" r="r" b="b"/>
            <a:pathLst>
              <a:path w="1203325" h="1238885">
                <a:moveTo>
                  <a:pt x="0" y="0"/>
                </a:moveTo>
                <a:lnTo>
                  <a:pt x="1202722" y="1238594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75947" y="1365288"/>
            <a:ext cx="1297305" cy="528320"/>
          </a:xfrm>
          <a:custGeom>
            <a:avLst/>
            <a:gdLst/>
            <a:ahLst/>
            <a:cxnLst/>
            <a:rect l="l" t="t" r="r" b="b"/>
            <a:pathLst>
              <a:path w="1297304" h="528319">
                <a:moveTo>
                  <a:pt x="0" y="527904"/>
                </a:moveTo>
                <a:lnTo>
                  <a:pt x="1296958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34350" y="1365068"/>
            <a:ext cx="1238885" cy="288925"/>
          </a:xfrm>
          <a:custGeom>
            <a:avLst/>
            <a:gdLst/>
            <a:ahLst/>
            <a:cxnLst/>
            <a:rect l="l" t="t" r="r" b="b"/>
            <a:pathLst>
              <a:path w="1238885" h="288925">
                <a:moveTo>
                  <a:pt x="0" y="288807"/>
                </a:moveTo>
                <a:lnTo>
                  <a:pt x="1238322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17779" y="1653875"/>
            <a:ext cx="175260" cy="239395"/>
          </a:xfrm>
          <a:custGeom>
            <a:avLst/>
            <a:gdLst/>
            <a:ahLst/>
            <a:cxnLst/>
            <a:rect l="l" t="t" r="r" b="b"/>
            <a:pathLst>
              <a:path w="175260" h="239394">
                <a:moveTo>
                  <a:pt x="58168" y="239316"/>
                </a:moveTo>
                <a:lnTo>
                  <a:pt x="28355" y="222935"/>
                </a:lnTo>
                <a:lnTo>
                  <a:pt x="8395" y="191593"/>
                </a:lnTo>
                <a:lnTo>
                  <a:pt x="0" y="149716"/>
                </a:lnTo>
                <a:lnTo>
                  <a:pt x="4884" y="101731"/>
                </a:lnTo>
                <a:lnTo>
                  <a:pt x="22733" y="56564"/>
                </a:lnTo>
                <a:lnTo>
                  <a:pt x="49692" y="22371"/>
                </a:lnTo>
                <a:lnTo>
                  <a:pt x="82169" y="2425"/>
                </a:lnTo>
                <a:lnTo>
                  <a:pt x="116571" y="0"/>
                </a:lnTo>
                <a:lnTo>
                  <a:pt x="132171" y="5834"/>
                </a:lnTo>
                <a:lnTo>
                  <a:pt x="166343" y="47723"/>
                </a:lnTo>
                <a:lnTo>
                  <a:pt x="174750" y="90429"/>
                </a:lnTo>
                <a:lnTo>
                  <a:pt x="173978" y="113784"/>
                </a:lnTo>
                <a:lnTo>
                  <a:pt x="152006" y="182752"/>
                </a:lnTo>
                <a:lnTo>
                  <a:pt x="125046" y="216945"/>
                </a:lnTo>
                <a:lnTo>
                  <a:pt x="92569" y="236891"/>
                </a:lnTo>
                <a:lnTo>
                  <a:pt x="58168" y="239316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917779" y="1653875"/>
            <a:ext cx="175260" cy="239395"/>
          </a:xfrm>
          <a:custGeom>
            <a:avLst/>
            <a:gdLst/>
            <a:ahLst/>
            <a:cxnLst/>
            <a:rect l="l" t="t" r="r" b="b"/>
            <a:pathLst>
              <a:path w="175260" h="239394">
                <a:moveTo>
                  <a:pt x="4884" y="101731"/>
                </a:moveTo>
                <a:lnTo>
                  <a:pt x="22733" y="56564"/>
                </a:lnTo>
                <a:lnTo>
                  <a:pt x="49692" y="22371"/>
                </a:lnTo>
                <a:lnTo>
                  <a:pt x="82169" y="2425"/>
                </a:lnTo>
                <a:lnTo>
                  <a:pt x="116571" y="0"/>
                </a:lnTo>
                <a:lnTo>
                  <a:pt x="157427" y="30049"/>
                </a:lnTo>
                <a:lnTo>
                  <a:pt x="172196" y="68186"/>
                </a:lnTo>
                <a:lnTo>
                  <a:pt x="174750" y="90429"/>
                </a:lnTo>
                <a:lnTo>
                  <a:pt x="173978" y="113784"/>
                </a:lnTo>
                <a:lnTo>
                  <a:pt x="169854" y="137585"/>
                </a:lnTo>
                <a:lnTo>
                  <a:pt x="152006" y="182752"/>
                </a:lnTo>
                <a:lnTo>
                  <a:pt x="125046" y="216945"/>
                </a:lnTo>
                <a:lnTo>
                  <a:pt x="92569" y="236891"/>
                </a:lnTo>
                <a:lnTo>
                  <a:pt x="58168" y="239316"/>
                </a:lnTo>
                <a:lnTo>
                  <a:pt x="28355" y="222935"/>
                </a:lnTo>
                <a:lnTo>
                  <a:pt x="8395" y="191593"/>
                </a:lnTo>
                <a:lnTo>
                  <a:pt x="0" y="149716"/>
                </a:lnTo>
                <a:lnTo>
                  <a:pt x="4884" y="101731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277875" y="1359752"/>
            <a:ext cx="838200" cy="74295"/>
          </a:xfrm>
          <a:custGeom>
            <a:avLst/>
            <a:gdLst/>
            <a:ahLst/>
            <a:cxnLst/>
            <a:rect l="l" t="t" r="r" b="b"/>
            <a:pathLst>
              <a:path w="838200" h="74294">
                <a:moveTo>
                  <a:pt x="0" y="74126"/>
                </a:moveTo>
                <a:lnTo>
                  <a:pt x="837647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03470" y="1259890"/>
            <a:ext cx="812165" cy="63500"/>
          </a:xfrm>
          <a:custGeom>
            <a:avLst/>
            <a:gdLst/>
            <a:ahLst/>
            <a:cxnLst/>
            <a:rect l="l" t="t" r="r" b="b"/>
            <a:pathLst>
              <a:path w="812164" h="63500">
                <a:moveTo>
                  <a:pt x="0" y="0"/>
                </a:moveTo>
                <a:lnTo>
                  <a:pt x="812052" y="63348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277875" y="3001680"/>
            <a:ext cx="841375" cy="25400"/>
          </a:xfrm>
          <a:custGeom>
            <a:avLst/>
            <a:gdLst/>
            <a:ahLst/>
            <a:cxnLst/>
            <a:rect l="l" t="t" r="r" b="b"/>
            <a:pathLst>
              <a:path w="841375" h="25400">
                <a:moveTo>
                  <a:pt x="0" y="25295"/>
                </a:moveTo>
                <a:lnTo>
                  <a:pt x="841138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303470" y="2852987"/>
            <a:ext cx="835025" cy="104775"/>
          </a:xfrm>
          <a:custGeom>
            <a:avLst/>
            <a:gdLst/>
            <a:ahLst/>
            <a:cxnLst/>
            <a:rect l="l" t="t" r="r" b="b"/>
            <a:pathLst>
              <a:path w="835025" h="104775">
                <a:moveTo>
                  <a:pt x="0" y="0"/>
                </a:moveTo>
                <a:lnTo>
                  <a:pt x="834855" y="10448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75888" y="1102876"/>
            <a:ext cx="424815" cy="2320290"/>
          </a:xfrm>
          <a:custGeom>
            <a:avLst/>
            <a:gdLst/>
            <a:ahLst/>
            <a:cxnLst/>
            <a:rect l="l" t="t" r="r" b="b"/>
            <a:pathLst>
              <a:path w="424815" h="2320290">
                <a:moveTo>
                  <a:pt x="0" y="2320137"/>
                </a:moveTo>
                <a:lnTo>
                  <a:pt x="0" y="104784"/>
                </a:lnTo>
                <a:lnTo>
                  <a:pt x="424640" y="0"/>
                </a:lnTo>
                <a:lnTo>
                  <a:pt x="424640" y="2215353"/>
                </a:lnTo>
                <a:lnTo>
                  <a:pt x="0" y="2320137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775888" y="1102876"/>
            <a:ext cx="424815" cy="2320290"/>
          </a:xfrm>
          <a:custGeom>
            <a:avLst/>
            <a:gdLst/>
            <a:ahLst/>
            <a:cxnLst/>
            <a:rect l="l" t="t" r="r" b="b"/>
            <a:pathLst>
              <a:path w="424815" h="2320290">
                <a:moveTo>
                  <a:pt x="0" y="2320137"/>
                </a:moveTo>
                <a:lnTo>
                  <a:pt x="424640" y="2215353"/>
                </a:lnTo>
                <a:lnTo>
                  <a:pt x="424640" y="0"/>
                </a:lnTo>
                <a:lnTo>
                  <a:pt x="0" y="104784"/>
                </a:lnTo>
                <a:lnTo>
                  <a:pt x="0" y="232013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958058" y="1232982"/>
            <a:ext cx="301625" cy="2047239"/>
          </a:xfrm>
          <a:custGeom>
            <a:avLst/>
            <a:gdLst/>
            <a:ahLst/>
            <a:cxnLst/>
            <a:rect l="l" t="t" r="r" b="b"/>
            <a:pathLst>
              <a:path w="301625" h="2047239">
                <a:moveTo>
                  <a:pt x="0" y="2046947"/>
                </a:moveTo>
                <a:lnTo>
                  <a:pt x="0" y="74296"/>
                </a:lnTo>
                <a:lnTo>
                  <a:pt x="301087" y="0"/>
                </a:lnTo>
                <a:lnTo>
                  <a:pt x="301087" y="1972651"/>
                </a:lnTo>
                <a:lnTo>
                  <a:pt x="0" y="2046947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958058" y="1232982"/>
            <a:ext cx="301625" cy="2047239"/>
          </a:xfrm>
          <a:custGeom>
            <a:avLst/>
            <a:gdLst/>
            <a:ahLst/>
            <a:cxnLst/>
            <a:rect l="l" t="t" r="r" b="b"/>
            <a:pathLst>
              <a:path w="301625" h="2047239">
                <a:moveTo>
                  <a:pt x="0" y="2046947"/>
                </a:moveTo>
                <a:lnTo>
                  <a:pt x="301087" y="1972651"/>
                </a:lnTo>
                <a:lnTo>
                  <a:pt x="301087" y="0"/>
                </a:lnTo>
                <a:lnTo>
                  <a:pt x="0" y="74296"/>
                </a:lnTo>
                <a:lnTo>
                  <a:pt x="0" y="204694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090678" y="1179102"/>
            <a:ext cx="2445935" cy="2163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263216" y="2914026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56" y="51910"/>
                </a:moveTo>
                <a:lnTo>
                  <a:pt x="16769" y="49870"/>
                </a:lnTo>
                <a:lnTo>
                  <a:pt x="8041" y="44308"/>
                </a:lnTo>
                <a:lnTo>
                  <a:pt x="2157" y="36058"/>
                </a:lnTo>
                <a:lnTo>
                  <a:pt x="0" y="25955"/>
                </a:lnTo>
                <a:lnTo>
                  <a:pt x="2157" y="15852"/>
                </a:lnTo>
                <a:lnTo>
                  <a:pt x="8041" y="7602"/>
                </a:lnTo>
                <a:lnTo>
                  <a:pt x="16769" y="2039"/>
                </a:lnTo>
                <a:lnTo>
                  <a:pt x="27456" y="0"/>
                </a:lnTo>
                <a:lnTo>
                  <a:pt x="34737" y="0"/>
                </a:lnTo>
                <a:lnTo>
                  <a:pt x="41721" y="2734"/>
                </a:lnTo>
                <a:lnTo>
                  <a:pt x="46870" y="7602"/>
                </a:lnTo>
                <a:lnTo>
                  <a:pt x="52019" y="12469"/>
                </a:lnTo>
                <a:lnTo>
                  <a:pt x="54912" y="19071"/>
                </a:lnTo>
                <a:lnTo>
                  <a:pt x="54912" y="25955"/>
                </a:lnTo>
                <a:lnTo>
                  <a:pt x="52754" y="36058"/>
                </a:lnTo>
                <a:lnTo>
                  <a:pt x="46870" y="44308"/>
                </a:lnTo>
                <a:lnTo>
                  <a:pt x="38143" y="49870"/>
                </a:lnTo>
                <a:lnTo>
                  <a:pt x="27456" y="5191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263216" y="2914026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55"/>
                </a:moveTo>
                <a:lnTo>
                  <a:pt x="2157" y="15852"/>
                </a:lnTo>
                <a:lnTo>
                  <a:pt x="8041" y="7602"/>
                </a:lnTo>
                <a:lnTo>
                  <a:pt x="16769" y="2039"/>
                </a:lnTo>
                <a:lnTo>
                  <a:pt x="27456" y="0"/>
                </a:lnTo>
                <a:lnTo>
                  <a:pt x="34737" y="0"/>
                </a:lnTo>
                <a:lnTo>
                  <a:pt x="41721" y="2734"/>
                </a:lnTo>
                <a:lnTo>
                  <a:pt x="46870" y="7602"/>
                </a:lnTo>
                <a:lnTo>
                  <a:pt x="52019" y="12469"/>
                </a:lnTo>
                <a:lnTo>
                  <a:pt x="54912" y="19071"/>
                </a:lnTo>
                <a:lnTo>
                  <a:pt x="54912" y="25955"/>
                </a:lnTo>
                <a:lnTo>
                  <a:pt x="52754" y="36058"/>
                </a:lnTo>
                <a:lnTo>
                  <a:pt x="46870" y="44308"/>
                </a:lnTo>
                <a:lnTo>
                  <a:pt x="38143" y="49870"/>
                </a:lnTo>
                <a:lnTo>
                  <a:pt x="27456" y="51910"/>
                </a:lnTo>
                <a:lnTo>
                  <a:pt x="16769" y="49870"/>
                </a:lnTo>
                <a:lnTo>
                  <a:pt x="8041" y="44308"/>
                </a:lnTo>
                <a:lnTo>
                  <a:pt x="2157" y="36058"/>
                </a:lnTo>
                <a:lnTo>
                  <a:pt x="0" y="2595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264767" y="1320801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56" y="51910"/>
                </a:moveTo>
                <a:lnTo>
                  <a:pt x="16769" y="49870"/>
                </a:lnTo>
                <a:lnTo>
                  <a:pt x="8041" y="44308"/>
                </a:lnTo>
                <a:lnTo>
                  <a:pt x="2157" y="36058"/>
                </a:lnTo>
                <a:lnTo>
                  <a:pt x="0" y="25955"/>
                </a:lnTo>
                <a:lnTo>
                  <a:pt x="2157" y="15852"/>
                </a:lnTo>
                <a:lnTo>
                  <a:pt x="8041" y="7602"/>
                </a:lnTo>
                <a:lnTo>
                  <a:pt x="16769" y="2039"/>
                </a:lnTo>
                <a:lnTo>
                  <a:pt x="27456" y="0"/>
                </a:lnTo>
                <a:lnTo>
                  <a:pt x="34737" y="0"/>
                </a:lnTo>
                <a:lnTo>
                  <a:pt x="41721" y="2734"/>
                </a:lnTo>
                <a:lnTo>
                  <a:pt x="46870" y="7602"/>
                </a:lnTo>
                <a:lnTo>
                  <a:pt x="52019" y="12469"/>
                </a:lnTo>
                <a:lnTo>
                  <a:pt x="54912" y="19071"/>
                </a:lnTo>
                <a:lnTo>
                  <a:pt x="54912" y="25955"/>
                </a:lnTo>
                <a:lnTo>
                  <a:pt x="52754" y="36058"/>
                </a:lnTo>
                <a:lnTo>
                  <a:pt x="46870" y="44308"/>
                </a:lnTo>
                <a:lnTo>
                  <a:pt x="38143" y="49870"/>
                </a:lnTo>
                <a:lnTo>
                  <a:pt x="27456" y="5191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264767" y="1320801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55"/>
                </a:moveTo>
                <a:lnTo>
                  <a:pt x="2157" y="15852"/>
                </a:lnTo>
                <a:lnTo>
                  <a:pt x="8041" y="7602"/>
                </a:lnTo>
                <a:lnTo>
                  <a:pt x="16769" y="2039"/>
                </a:lnTo>
                <a:lnTo>
                  <a:pt x="27456" y="0"/>
                </a:lnTo>
                <a:lnTo>
                  <a:pt x="34737" y="0"/>
                </a:lnTo>
                <a:lnTo>
                  <a:pt x="41721" y="2734"/>
                </a:lnTo>
                <a:lnTo>
                  <a:pt x="46870" y="7601"/>
                </a:lnTo>
                <a:lnTo>
                  <a:pt x="52019" y="12469"/>
                </a:lnTo>
                <a:lnTo>
                  <a:pt x="54912" y="19071"/>
                </a:lnTo>
                <a:lnTo>
                  <a:pt x="54912" y="25955"/>
                </a:lnTo>
                <a:lnTo>
                  <a:pt x="52754" y="36058"/>
                </a:lnTo>
                <a:lnTo>
                  <a:pt x="46870" y="44308"/>
                </a:lnTo>
                <a:lnTo>
                  <a:pt x="38143" y="49870"/>
                </a:lnTo>
                <a:lnTo>
                  <a:pt x="27456" y="51910"/>
                </a:lnTo>
                <a:lnTo>
                  <a:pt x="16769" y="49870"/>
                </a:lnTo>
                <a:lnTo>
                  <a:pt x="8041" y="44308"/>
                </a:lnTo>
                <a:lnTo>
                  <a:pt x="2157" y="36058"/>
                </a:lnTo>
                <a:lnTo>
                  <a:pt x="0" y="2595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728714" y="4713450"/>
            <a:ext cx="32702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0"/>
              </a:lnSpc>
            </a:pPr>
            <a:r>
              <a:rPr dirty="0" baseline="-6944" sz="3000" spc="-28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300" spc="-540">
                <a:latin typeface="Arial"/>
                <a:cs typeface="Arial"/>
              </a:rPr>
              <a:t>1</a:t>
            </a:r>
            <a:r>
              <a:rPr dirty="0" baseline="-6944" sz="3000" spc="-869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300" spc="-5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dirty="0" spc="-5"/>
              <a:t>bit of</a:t>
            </a:r>
            <a:r>
              <a:rPr dirty="0" spc="-105"/>
              <a:t> </a:t>
            </a:r>
            <a:r>
              <a:rPr dirty="0" spc="-5"/>
              <a:t>history: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025" y="607508"/>
            <a:ext cx="5179695" cy="11150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141605">
              <a:lnSpc>
                <a:spcPts val="2850"/>
              </a:lnSpc>
              <a:spcBef>
                <a:spcPts val="219"/>
              </a:spcBef>
            </a:pPr>
            <a:r>
              <a:rPr dirty="0" sz="2400" spc="-5" b="1">
                <a:latin typeface="Arial"/>
                <a:cs typeface="Arial"/>
              </a:rPr>
              <a:t>Gradient-based learning applied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to  document</a:t>
            </a:r>
            <a:r>
              <a:rPr dirty="0" sz="2400" spc="-10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recognition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dirty="0" sz="2400" spc="-5" i="1">
                <a:latin typeface="Arial"/>
                <a:cs typeface="Arial"/>
              </a:rPr>
              <a:t>[LeCun, Bottou, Bengio, Haffner</a:t>
            </a:r>
            <a:r>
              <a:rPr dirty="0" sz="2400" spc="-10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1998]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9475" y="4086112"/>
            <a:ext cx="6578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LeNet-5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98237" y="2208925"/>
            <a:ext cx="6086174" cy="1850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28714" y="4713450"/>
            <a:ext cx="32702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0"/>
              </a:lnSpc>
            </a:pPr>
            <a:r>
              <a:rPr dirty="0" baseline="-6944" sz="3000" spc="-28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300" spc="-540">
                <a:latin typeface="Arial"/>
                <a:cs typeface="Arial"/>
              </a:rPr>
              <a:t>1</a:t>
            </a:r>
            <a:r>
              <a:rPr dirty="0" baseline="-6944" sz="3000" spc="-869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300" spc="-5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25" y="147260"/>
            <a:ext cx="5077460" cy="1575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dirty="0" spc="-5"/>
              <a:t>bit of</a:t>
            </a:r>
            <a:r>
              <a:rPr dirty="0" spc="-105"/>
              <a:t> </a:t>
            </a:r>
            <a:r>
              <a:rPr dirty="0" spc="-5"/>
              <a:t>history:</a:t>
            </a:r>
          </a:p>
          <a:p>
            <a:pPr marL="12700" marR="5080">
              <a:lnSpc>
                <a:spcPts val="2850"/>
              </a:lnSpc>
              <a:spcBef>
                <a:spcPts val="140"/>
              </a:spcBef>
            </a:pPr>
            <a:r>
              <a:rPr dirty="0" sz="2400" spc="-5" b="1">
                <a:latin typeface="Arial"/>
                <a:cs typeface="Arial"/>
              </a:rPr>
              <a:t>ImageNet Classification with Deep  Convolutional Neural Networks  </a:t>
            </a:r>
            <a:r>
              <a:rPr dirty="0" sz="2400" spc="-5" i="1">
                <a:latin typeface="Arial"/>
                <a:cs typeface="Arial"/>
              </a:rPr>
              <a:t>[Krizhevsky, Sutskever, Hinton,</a:t>
            </a:r>
            <a:r>
              <a:rPr dirty="0" sz="2400" spc="-10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2012]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7600" y="1897950"/>
            <a:ext cx="5238749" cy="163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32837" y="1893187"/>
            <a:ext cx="5248275" cy="1647825"/>
          </a:xfrm>
          <a:custGeom>
            <a:avLst/>
            <a:gdLst/>
            <a:ahLst/>
            <a:cxnLst/>
            <a:rect l="l" t="t" r="r" b="b"/>
            <a:pathLst>
              <a:path w="5248275" h="1647825">
                <a:moveTo>
                  <a:pt x="0" y="0"/>
                </a:moveTo>
                <a:lnTo>
                  <a:pt x="5248274" y="0"/>
                </a:lnTo>
                <a:lnTo>
                  <a:pt x="5248274" y="1647824"/>
                </a:lnTo>
                <a:lnTo>
                  <a:pt x="0" y="16478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30649" y="3552743"/>
            <a:ext cx="4363720" cy="55753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800" spc="-45">
                <a:latin typeface="Arial"/>
                <a:cs typeface="Arial"/>
              </a:rPr>
              <a:t>Figure </a:t>
            </a:r>
            <a:r>
              <a:rPr dirty="0" sz="800" spc="-25">
                <a:latin typeface="Arial"/>
                <a:cs typeface="Arial"/>
              </a:rPr>
              <a:t>copyright </a:t>
            </a:r>
            <a:r>
              <a:rPr dirty="0" sz="800" spc="-50">
                <a:latin typeface="Arial"/>
                <a:cs typeface="Arial"/>
              </a:rPr>
              <a:t>Alex Krizhevsky, </a:t>
            </a:r>
            <a:r>
              <a:rPr dirty="0" sz="800" spc="-35">
                <a:latin typeface="Arial"/>
                <a:cs typeface="Arial"/>
              </a:rPr>
              <a:t>Ilya </a:t>
            </a:r>
            <a:r>
              <a:rPr dirty="0" sz="800" spc="-50">
                <a:latin typeface="Arial"/>
                <a:cs typeface="Arial"/>
              </a:rPr>
              <a:t>Sutskever, </a:t>
            </a:r>
            <a:r>
              <a:rPr dirty="0" sz="800" spc="-40">
                <a:latin typeface="Arial"/>
                <a:cs typeface="Arial"/>
              </a:rPr>
              <a:t>and </a:t>
            </a:r>
            <a:r>
              <a:rPr dirty="0" sz="800" spc="-35">
                <a:latin typeface="Arial"/>
                <a:cs typeface="Arial"/>
              </a:rPr>
              <a:t>Geoffrey </a:t>
            </a:r>
            <a:r>
              <a:rPr dirty="0" sz="800" spc="-25">
                <a:latin typeface="Arial"/>
                <a:cs typeface="Arial"/>
              </a:rPr>
              <a:t>Hinton, </a:t>
            </a:r>
            <a:r>
              <a:rPr dirty="0" sz="800" spc="-40">
                <a:latin typeface="Arial"/>
                <a:cs typeface="Arial"/>
              </a:rPr>
              <a:t>2012. </a:t>
            </a:r>
            <a:r>
              <a:rPr dirty="0" sz="800" spc="-50">
                <a:latin typeface="Arial"/>
                <a:cs typeface="Arial"/>
              </a:rPr>
              <a:t>Reproduced </a:t>
            </a:r>
            <a:r>
              <a:rPr dirty="0" sz="800">
                <a:latin typeface="Arial"/>
                <a:cs typeface="Arial"/>
              </a:rPr>
              <a:t>with</a:t>
            </a:r>
            <a:r>
              <a:rPr dirty="0" sz="800" spc="35">
                <a:latin typeface="Arial"/>
                <a:cs typeface="Arial"/>
              </a:rPr>
              <a:t> </a:t>
            </a:r>
            <a:r>
              <a:rPr dirty="0" sz="800" spc="-35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  <a:p>
            <a:pPr algn="ctr" marR="136525">
              <a:lnSpc>
                <a:spcPct val="100000"/>
              </a:lnSpc>
              <a:spcBef>
                <a:spcPts val="254"/>
              </a:spcBef>
            </a:pPr>
            <a:r>
              <a:rPr dirty="0" sz="2400" spc="-5">
                <a:latin typeface="Arial"/>
                <a:cs typeface="Arial"/>
              </a:rPr>
              <a:t>“AlexNet”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28714" y="4713450"/>
            <a:ext cx="32702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0"/>
              </a:lnSpc>
            </a:pPr>
            <a:r>
              <a:rPr dirty="0" baseline="-6944" sz="3000" spc="-28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300" spc="-540">
                <a:latin typeface="Arial"/>
                <a:cs typeface="Arial"/>
              </a:rPr>
              <a:t>1</a:t>
            </a:r>
            <a:r>
              <a:rPr dirty="0" baseline="-6944" sz="3000" spc="-869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1300" spc="-5">
                <a:latin typeface="Arial"/>
                <a:cs typeface="Arial"/>
              </a:rPr>
              <a:t>5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397" y="57784"/>
            <a:ext cx="82257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Fast-forward </a:t>
            </a:r>
            <a:r>
              <a:rPr dirty="0" spc="-5"/>
              <a:t>to today: ConvNets are</a:t>
            </a:r>
            <a:r>
              <a:rPr dirty="0" spc="-85"/>
              <a:t> </a:t>
            </a:r>
            <a:r>
              <a:rPr dirty="0" spc="-5"/>
              <a:t>everywhere</a:t>
            </a:r>
          </a:p>
        </p:txBody>
      </p:sp>
      <p:sp>
        <p:nvSpPr>
          <p:cNvPr id="3" name="object 3"/>
          <p:cNvSpPr/>
          <p:nvPr/>
        </p:nvSpPr>
        <p:spPr>
          <a:xfrm>
            <a:off x="538212" y="1035424"/>
            <a:ext cx="8067814" cy="3137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87624" y="718962"/>
            <a:ext cx="48044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0035" algn="l"/>
              </a:tabLst>
            </a:pPr>
            <a:r>
              <a:rPr dirty="0" sz="1400" spc="-5">
                <a:latin typeface="Arial"/>
                <a:cs typeface="Arial"/>
              </a:rPr>
              <a:t>Classificatio</a:t>
            </a:r>
            <a:r>
              <a:rPr dirty="0" sz="1400">
                <a:latin typeface="Arial"/>
                <a:cs typeface="Arial"/>
              </a:rPr>
              <a:t>n	</a:t>
            </a:r>
            <a:r>
              <a:rPr dirty="0" sz="1400" spc="-5">
                <a:latin typeface="Arial"/>
                <a:cs typeface="Arial"/>
              </a:rPr>
              <a:t>Retrieval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02049" y="4173323"/>
            <a:ext cx="440309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5">
                <a:latin typeface="Arial"/>
                <a:cs typeface="Arial"/>
              </a:rPr>
              <a:t>Figures </a:t>
            </a:r>
            <a:r>
              <a:rPr dirty="0" sz="800" spc="-25">
                <a:latin typeface="Arial"/>
                <a:cs typeface="Arial"/>
              </a:rPr>
              <a:t>copyright </a:t>
            </a:r>
            <a:r>
              <a:rPr dirty="0" sz="800" spc="-50">
                <a:latin typeface="Arial"/>
                <a:cs typeface="Arial"/>
              </a:rPr>
              <a:t>Alex Krizhevsky, </a:t>
            </a:r>
            <a:r>
              <a:rPr dirty="0" sz="800" spc="-35">
                <a:latin typeface="Arial"/>
                <a:cs typeface="Arial"/>
              </a:rPr>
              <a:t>Ilya </a:t>
            </a:r>
            <a:r>
              <a:rPr dirty="0" sz="800" spc="-50">
                <a:latin typeface="Arial"/>
                <a:cs typeface="Arial"/>
              </a:rPr>
              <a:t>Sutskever, </a:t>
            </a:r>
            <a:r>
              <a:rPr dirty="0" sz="800" spc="-40">
                <a:latin typeface="Arial"/>
                <a:cs typeface="Arial"/>
              </a:rPr>
              <a:t>and </a:t>
            </a:r>
            <a:r>
              <a:rPr dirty="0" sz="800" spc="-35">
                <a:latin typeface="Arial"/>
                <a:cs typeface="Arial"/>
              </a:rPr>
              <a:t>Geoffrey </a:t>
            </a:r>
            <a:r>
              <a:rPr dirty="0" sz="800" spc="-25">
                <a:latin typeface="Arial"/>
                <a:cs typeface="Arial"/>
              </a:rPr>
              <a:t>Hinton, </a:t>
            </a:r>
            <a:r>
              <a:rPr dirty="0" sz="800" spc="-40">
                <a:latin typeface="Arial"/>
                <a:cs typeface="Arial"/>
              </a:rPr>
              <a:t>2012. </a:t>
            </a:r>
            <a:r>
              <a:rPr dirty="0" sz="800" spc="-50">
                <a:latin typeface="Arial"/>
                <a:cs typeface="Arial"/>
              </a:rPr>
              <a:t>Reproduced </a:t>
            </a:r>
            <a:r>
              <a:rPr dirty="0" sz="800">
                <a:latin typeface="Arial"/>
                <a:cs typeface="Arial"/>
              </a:rPr>
              <a:t>with</a:t>
            </a:r>
            <a:r>
              <a:rPr dirty="0" sz="800" spc="75">
                <a:latin typeface="Arial"/>
                <a:cs typeface="Arial"/>
              </a:rPr>
              <a:t> </a:t>
            </a:r>
            <a:r>
              <a:rPr dirty="0" sz="800" spc="-35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397" y="57784"/>
            <a:ext cx="82257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Fast-forward </a:t>
            </a:r>
            <a:r>
              <a:rPr dirty="0" spc="-5"/>
              <a:t>to today: ConvNets are</a:t>
            </a:r>
            <a:r>
              <a:rPr dirty="0" spc="-85"/>
              <a:t> </a:t>
            </a:r>
            <a:r>
              <a:rPr dirty="0" spc="-5"/>
              <a:t>everywhere</a:t>
            </a:r>
          </a:p>
        </p:txBody>
      </p:sp>
      <p:sp>
        <p:nvSpPr>
          <p:cNvPr id="3" name="object 3"/>
          <p:cNvSpPr/>
          <p:nvPr/>
        </p:nvSpPr>
        <p:spPr>
          <a:xfrm>
            <a:off x="14473" y="974825"/>
            <a:ext cx="4176074" cy="3166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600" y="4102656"/>
            <a:ext cx="3848735" cy="4959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dirty="0" sz="800" spc="-55">
                <a:latin typeface="Arial"/>
                <a:cs typeface="Arial"/>
              </a:rPr>
              <a:t>Figures </a:t>
            </a:r>
            <a:r>
              <a:rPr dirty="0" sz="800" spc="-25">
                <a:latin typeface="Arial"/>
                <a:cs typeface="Arial"/>
              </a:rPr>
              <a:t>copyright </a:t>
            </a:r>
            <a:r>
              <a:rPr dirty="0" sz="800" spc="-55">
                <a:latin typeface="Arial"/>
                <a:cs typeface="Arial"/>
              </a:rPr>
              <a:t>Shaoqing </a:t>
            </a:r>
            <a:r>
              <a:rPr dirty="0" sz="800" spc="-65">
                <a:latin typeface="Arial"/>
                <a:cs typeface="Arial"/>
              </a:rPr>
              <a:t>Ren, </a:t>
            </a:r>
            <a:r>
              <a:rPr dirty="0" sz="800" spc="-50">
                <a:latin typeface="Arial"/>
                <a:cs typeface="Arial"/>
              </a:rPr>
              <a:t>Kaiming </a:t>
            </a:r>
            <a:r>
              <a:rPr dirty="0" sz="800" spc="-55">
                <a:latin typeface="Arial"/>
                <a:cs typeface="Arial"/>
              </a:rPr>
              <a:t>He, </a:t>
            </a:r>
            <a:r>
              <a:rPr dirty="0" sz="800" spc="-90">
                <a:latin typeface="Arial"/>
                <a:cs typeface="Arial"/>
              </a:rPr>
              <a:t>Ross </a:t>
            </a:r>
            <a:r>
              <a:rPr dirty="0" sz="800" spc="-45">
                <a:latin typeface="Arial"/>
                <a:cs typeface="Arial"/>
              </a:rPr>
              <a:t>Girschick, </a:t>
            </a:r>
            <a:r>
              <a:rPr dirty="0" sz="800" spc="-65">
                <a:latin typeface="Arial"/>
                <a:cs typeface="Arial"/>
              </a:rPr>
              <a:t>Jian Sun, </a:t>
            </a:r>
            <a:r>
              <a:rPr dirty="0" sz="800" spc="-40">
                <a:latin typeface="Arial"/>
                <a:cs typeface="Arial"/>
              </a:rPr>
              <a:t>2015. </a:t>
            </a:r>
            <a:r>
              <a:rPr dirty="0" sz="800" spc="-50">
                <a:latin typeface="Arial"/>
                <a:cs typeface="Arial"/>
              </a:rPr>
              <a:t>Reproduced </a:t>
            </a:r>
            <a:r>
              <a:rPr dirty="0" sz="800">
                <a:latin typeface="Arial"/>
                <a:cs typeface="Arial"/>
              </a:rPr>
              <a:t>with  </a:t>
            </a:r>
            <a:r>
              <a:rPr dirty="0" sz="800" spc="-35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  <a:p>
            <a:pPr marL="224790">
              <a:lnSpc>
                <a:spcPts val="1455"/>
              </a:lnSpc>
            </a:pPr>
            <a:r>
              <a:rPr dirty="0" sz="1400" spc="-5" i="1">
                <a:latin typeface="Arial"/>
                <a:cs typeface="Arial"/>
              </a:rPr>
              <a:t>[Faster R-CNN: Ren, He, Girshick, Sun</a:t>
            </a:r>
            <a:r>
              <a:rPr dirty="0" sz="1400" spc="-7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2015]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3237" y="974824"/>
            <a:ext cx="4777049" cy="3166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7525" y="726613"/>
            <a:ext cx="54063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8315" algn="l"/>
              </a:tabLst>
            </a:pPr>
            <a:r>
              <a:rPr dirty="0" sz="1400" spc="-5">
                <a:latin typeface="Arial"/>
                <a:cs typeface="Arial"/>
              </a:rPr>
              <a:t>Detectio</a:t>
            </a:r>
            <a:r>
              <a:rPr dirty="0" sz="1400">
                <a:latin typeface="Arial"/>
                <a:cs typeface="Arial"/>
              </a:rPr>
              <a:t>n	</a:t>
            </a:r>
            <a:r>
              <a:rPr dirty="0" sz="1400" spc="-5">
                <a:latin typeface="Arial"/>
                <a:cs typeface="Arial"/>
              </a:rPr>
              <a:t>Segmentation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6127" y="4207262"/>
            <a:ext cx="166306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i="1">
                <a:latin typeface="Arial"/>
                <a:cs typeface="Arial"/>
              </a:rPr>
              <a:t>[Farabet et al.,</a:t>
            </a:r>
            <a:r>
              <a:rPr dirty="0" sz="1400" spc="-90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2012]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4700" y="4102656"/>
            <a:ext cx="1721485" cy="311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dirty="0" sz="800" spc="-55">
                <a:latin typeface="Arial"/>
                <a:cs typeface="Arial"/>
              </a:rPr>
              <a:t>Figures </a:t>
            </a:r>
            <a:r>
              <a:rPr dirty="0" sz="800" spc="-25">
                <a:latin typeface="Arial"/>
                <a:cs typeface="Arial"/>
              </a:rPr>
              <a:t>copyright </a:t>
            </a:r>
            <a:r>
              <a:rPr dirty="0" sz="800" spc="-40">
                <a:latin typeface="Arial"/>
                <a:cs typeface="Arial"/>
              </a:rPr>
              <a:t>Clement Farabet, </a:t>
            </a:r>
            <a:r>
              <a:rPr dirty="0" sz="800" spc="-45">
                <a:latin typeface="Arial"/>
                <a:cs typeface="Arial"/>
              </a:rPr>
              <a:t>2012.  </a:t>
            </a:r>
            <a:r>
              <a:rPr dirty="0" sz="800" spc="-50">
                <a:latin typeface="Arial"/>
                <a:cs typeface="Arial"/>
              </a:rPr>
              <a:t>Reproduced </a:t>
            </a:r>
            <a:r>
              <a:rPr dirty="0" sz="800">
                <a:latin typeface="Arial"/>
                <a:cs typeface="Arial"/>
              </a:rPr>
              <a:t>with</a:t>
            </a:r>
            <a:r>
              <a:rPr dirty="0" sz="800" spc="-75">
                <a:latin typeface="Arial"/>
                <a:cs typeface="Arial"/>
              </a:rPr>
              <a:t> </a:t>
            </a:r>
            <a:r>
              <a:rPr dirty="0" sz="800" spc="-35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65025" y="501225"/>
            <a:ext cx="3378051" cy="2708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397" y="57784"/>
            <a:ext cx="82257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Fast-forward </a:t>
            </a:r>
            <a:r>
              <a:rPr dirty="0" spc="-5"/>
              <a:t>to today: ConvNets are</a:t>
            </a:r>
            <a:r>
              <a:rPr dirty="0" spc="-85"/>
              <a:t> </a:t>
            </a:r>
            <a:r>
              <a:rPr dirty="0" spc="-5"/>
              <a:t>everywhere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4975" y="3076631"/>
            <a:ext cx="2987675" cy="487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NVIDIA Tesla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line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 spc="-5">
                <a:latin typeface="Arial"/>
                <a:cs typeface="Arial"/>
              </a:rPr>
              <a:t>(these are the GPUs on</a:t>
            </a:r>
            <a:r>
              <a:rPr dirty="0" sz="1200" spc="-8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rye01.stanford.edu)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4975" y="3717854"/>
            <a:ext cx="3239770" cy="57023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Note that for embedded </a:t>
            </a:r>
            <a:r>
              <a:rPr dirty="0" sz="1200">
                <a:latin typeface="Arial"/>
                <a:cs typeface="Arial"/>
              </a:rPr>
              <a:t>systems a </a:t>
            </a:r>
            <a:r>
              <a:rPr dirty="0" sz="1200" spc="-5">
                <a:latin typeface="Arial"/>
                <a:cs typeface="Arial"/>
              </a:rPr>
              <a:t>typical </a:t>
            </a:r>
            <a:r>
              <a:rPr dirty="0" sz="1200">
                <a:latin typeface="Arial"/>
                <a:cs typeface="Arial"/>
              </a:rPr>
              <a:t>setup  </a:t>
            </a:r>
            <a:r>
              <a:rPr dirty="0" sz="1200" spc="-5">
                <a:latin typeface="Arial"/>
                <a:cs typeface="Arial"/>
              </a:rPr>
              <a:t>would involve NVIDIA Tegras, with integrated  GPU and ARM-based CPU</a:t>
            </a:r>
            <a:r>
              <a:rPr dirty="0" sz="1200" spc="-8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cores.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625" y="4091737"/>
            <a:ext cx="12706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self-driving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599" y="668300"/>
            <a:ext cx="4427525" cy="331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14575" y="4001898"/>
            <a:ext cx="20580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5">
                <a:latin typeface="Arial"/>
                <a:cs typeface="Arial"/>
              </a:rPr>
              <a:t>Photo by </a:t>
            </a:r>
            <a:r>
              <a:rPr dirty="0" sz="800" spc="-65">
                <a:latin typeface="Arial"/>
                <a:cs typeface="Arial"/>
              </a:rPr>
              <a:t>Lane </a:t>
            </a:r>
            <a:r>
              <a:rPr dirty="0" sz="800" spc="-30">
                <a:latin typeface="Arial"/>
                <a:cs typeface="Arial"/>
              </a:rPr>
              <a:t>McIntosh. </a:t>
            </a:r>
            <a:r>
              <a:rPr dirty="0" sz="800" spc="-35">
                <a:latin typeface="Arial"/>
                <a:cs typeface="Arial"/>
              </a:rPr>
              <a:t>Copyright </a:t>
            </a:r>
            <a:r>
              <a:rPr dirty="0" sz="800" spc="-85">
                <a:latin typeface="Arial"/>
                <a:cs typeface="Arial"/>
              </a:rPr>
              <a:t>CS231n</a:t>
            </a:r>
            <a:r>
              <a:rPr dirty="0" sz="800" spc="-70">
                <a:latin typeface="Arial"/>
                <a:cs typeface="Arial"/>
              </a:rPr>
              <a:t> </a:t>
            </a:r>
            <a:r>
              <a:rPr dirty="0" sz="800" spc="-45">
                <a:latin typeface="Arial"/>
                <a:cs typeface="Arial"/>
              </a:rPr>
              <a:t>2017.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68375" y="2635356"/>
            <a:ext cx="1221105" cy="311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dirty="0" sz="800" spc="-55" u="sng">
                <a:solidFill>
                  <a:srgbClr val="1155CC"/>
                </a:solidFill>
                <a:latin typeface="Arial"/>
                <a:cs typeface="Arial"/>
                <a:hlinkClick r:id="rId4"/>
              </a:rPr>
              <a:t>This </a:t>
            </a:r>
            <a:r>
              <a:rPr dirty="0" sz="800" spc="-45" u="sng">
                <a:solidFill>
                  <a:srgbClr val="1155CC"/>
                </a:solidFill>
                <a:latin typeface="Arial"/>
                <a:cs typeface="Arial"/>
                <a:hlinkClick r:id="rId4"/>
              </a:rPr>
              <a:t>image</a:t>
            </a:r>
            <a:r>
              <a:rPr dirty="0" sz="800" spc="-45">
                <a:solidFill>
                  <a:srgbClr val="1155CC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800" spc="-35">
                <a:latin typeface="Arial"/>
                <a:cs typeface="Arial"/>
              </a:rPr>
              <a:t>by </a:t>
            </a:r>
            <a:r>
              <a:rPr dirty="0" sz="800" spc="-75">
                <a:latin typeface="Arial"/>
                <a:cs typeface="Arial"/>
              </a:rPr>
              <a:t>GBPublic_PR </a:t>
            </a:r>
            <a:r>
              <a:rPr dirty="0" sz="800" spc="-50">
                <a:latin typeface="Arial"/>
                <a:cs typeface="Arial"/>
              </a:rPr>
              <a:t>is  </a:t>
            </a:r>
            <a:r>
              <a:rPr dirty="0" sz="800" spc="-40">
                <a:latin typeface="Arial"/>
                <a:cs typeface="Arial"/>
              </a:rPr>
              <a:t>licensed </a:t>
            </a:r>
            <a:r>
              <a:rPr dirty="0" sz="800" spc="-30">
                <a:latin typeface="Arial"/>
                <a:cs typeface="Arial"/>
              </a:rPr>
              <a:t>under </a:t>
            </a:r>
            <a:r>
              <a:rPr dirty="0" sz="800" spc="-120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CC-BY</a:t>
            </a:r>
            <a:r>
              <a:rPr dirty="0" sz="800" spc="-114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800" spc="-40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2.0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87" y="559725"/>
            <a:ext cx="9033623" cy="1863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397" y="57784"/>
            <a:ext cx="82257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Fast-forward </a:t>
            </a:r>
            <a:r>
              <a:rPr dirty="0" spc="-5"/>
              <a:t>to today: ConvNets are</a:t>
            </a:r>
            <a:r>
              <a:rPr dirty="0" spc="-85"/>
              <a:t> </a:t>
            </a:r>
            <a:r>
              <a:rPr dirty="0" spc="-5"/>
              <a:t>everywhere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5375" y="2343430"/>
            <a:ext cx="16929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i="1">
                <a:latin typeface="Arial"/>
                <a:cs typeface="Arial"/>
              </a:rPr>
              <a:t>[Taigman et al.</a:t>
            </a:r>
            <a:r>
              <a:rPr dirty="0" sz="1400" spc="-90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350" y="2580775"/>
            <a:ext cx="4523700" cy="1657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4624" y="4304138"/>
            <a:ext cx="1791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i="1">
                <a:latin typeface="Arial"/>
                <a:cs typeface="Arial"/>
              </a:rPr>
              <a:t>[Simonyan et al.</a:t>
            </a:r>
            <a:r>
              <a:rPr dirty="0" sz="1400" spc="-90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92000" y="4254431"/>
            <a:ext cx="1668780" cy="311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dirty="0" sz="800" spc="-55">
                <a:latin typeface="Arial"/>
                <a:cs typeface="Arial"/>
              </a:rPr>
              <a:t>Figures </a:t>
            </a:r>
            <a:r>
              <a:rPr dirty="0" sz="800" spc="-25">
                <a:latin typeface="Arial"/>
                <a:cs typeface="Arial"/>
              </a:rPr>
              <a:t>copyright </a:t>
            </a:r>
            <a:r>
              <a:rPr dirty="0" sz="800" spc="-50">
                <a:latin typeface="Arial"/>
                <a:cs typeface="Arial"/>
              </a:rPr>
              <a:t>Simonyan </a:t>
            </a:r>
            <a:r>
              <a:rPr dirty="0" sz="800" spc="-5">
                <a:latin typeface="Arial"/>
                <a:cs typeface="Arial"/>
              </a:rPr>
              <a:t>et </a:t>
            </a:r>
            <a:r>
              <a:rPr dirty="0" sz="800" spc="-25">
                <a:latin typeface="Arial"/>
                <a:cs typeface="Arial"/>
              </a:rPr>
              <a:t>al., </a:t>
            </a:r>
            <a:r>
              <a:rPr dirty="0" sz="800" spc="-45">
                <a:latin typeface="Arial"/>
                <a:cs typeface="Arial"/>
              </a:rPr>
              <a:t>2014.  </a:t>
            </a:r>
            <a:r>
              <a:rPr dirty="0" sz="800" spc="-50">
                <a:latin typeface="Arial"/>
                <a:cs typeface="Arial"/>
              </a:rPr>
              <a:t>Reproduced </a:t>
            </a:r>
            <a:r>
              <a:rPr dirty="0" sz="800">
                <a:latin typeface="Arial"/>
                <a:cs typeface="Arial"/>
              </a:rPr>
              <a:t>with</a:t>
            </a:r>
            <a:r>
              <a:rPr dirty="0" sz="800" spc="-75">
                <a:latin typeface="Arial"/>
                <a:cs typeface="Arial"/>
              </a:rPr>
              <a:t> </a:t>
            </a:r>
            <a:r>
              <a:rPr dirty="0" sz="800" spc="-35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6424" y="2348318"/>
            <a:ext cx="3742690" cy="311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dirty="0" sz="800" spc="-30">
                <a:latin typeface="Arial"/>
                <a:cs typeface="Arial"/>
              </a:rPr>
              <a:t>Activations </a:t>
            </a:r>
            <a:r>
              <a:rPr dirty="0" sz="800" spc="-5">
                <a:latin typeface="Arial"/>
                <a:cs typeface="Arial"/>
              </a:rPr>
              <a:t>of </a:t>
            </a:r>
            <a:r>
              <a:rPr dirty="0" sz="800" spc="-30" u="sng">
                <a:solidFill>
                  <a:srgbClr val="1155CC"/>
                </a:solidFill>
                <a:latin typeface="Arial"/>
                <a:cs typeface="Arial"/>
                <a:hlinkClick r:id="rId4"/>
              </a:rPr>
              <a:t>inception-v3 </a:t>
            </a:r>
            <a:r>
              <a:rPr dirty="0" sz="800" spc="-20" u="sng">
                <a:solidFill>
                  <a:srgbClr val="1155CC"/>
                </a:solidFill>
                <a:latin typeface="Arial"/>
                <a:cs typeface="Arial"/>
                <a:hlinkClick r:id="rId4"/>
              </a:rPr>
              <a:t>architecture</a:t>
            </a:r>
            <a:r>
              <a:rPr dirty="0" sz="800" spc="-20">
                <a:solidFill>
                  <a:srgbClr val="1155CC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800" spc="-65">
                <a:latin typeface="Arial"/>
                <a:cs typeface="Arial"/>
              </a:rPr>
              <a:t>[Szegedy </a:t>
            </a:r>
            <a:r>
              <a:rPr dirty="0" sz="800" spc="-5">
                <a:latin typeface="Arial"/>
                <a:cs typeface="Arial"/>
              </a:rPr>
              <a:t>et </a:t>
            </a:r>
            <a:r>
              <a:rPr dirty="0" sz="800" spc="-30">
                <a:latin typeface="Arial"/>
                <a:cs typeface="Arial"/>
              </a:rPr>
              <a:t>al. </a:t>
            </a:r>
            <a:r>
              <a:rPr dirty="0" sz="800" spc="-35">
                <a:latin typeface="Arial"/>
                <a:cs typeface="Arial"/>
              </a:rPr>
              <a:t>2015] </a:t>
            </a:r>
            <a:r>
              <a:rPr dirty="0" sz="800" spc="0">
                <a:latin typeface="Arial"/>
                <a:cs typeface="Arial"/>
              </a:rPr>
              <a:t>to </a:t>
            </a:r>
            <a:r>
              <a:rPr dirty="0" sz="800" spc="-45">
                <a:latin typeface="Arial"/>
                <a:cs typeface="Arial"/>
              </a:rPr>
              <a:t>image </a:t>
            </a:r>
            <a:r>
              <a:rPr dirty="0" sz="800" spc="-5">
                <a:latin typeface="Arial"/>
                <a:cs typeface="Arial"/>
              </a:rPr>
              <a:t>of </a:t>
            </a:r>
            <a:r>
              <a:rPr dirty="0" sz="800" spc="-70">
                <a:latin typeface="Arial"/>
                <a:cs typeface="Arial"/>
              </a:rPr>
              <a:t>Emma </a:t>
            </a:r>
            <a:r>
              <a:rPr dirty="0" sz="800" spc="-30">
                <a:latin typeface="Arial"/>
                <a:cs typeface="Arial"/>
              </a:rPr>
              <a:t>McIntosh,  </a:t>
            </a:r>
            <a:r>
              <a:rPr dirty="0" sz="800" spc="-50">
                <a:latin typeface="Arial"/>
                <a:cs typeface="Arial"/>
              </a:rPr>
              <a:t>used </a:t>
            </a:r>
            <a:r>
              <a:rPr dirty="0" sz="800">
                <a:latin typeface="Arial"/>
                <a:cs typeface="Arial"/>
              </a:rPr>
              <a:t>with </a:t>
            </a:r>
            <a:r>
              <a:rPr dirty="0" sz="800" spc="-35">
                <a:latin typeface="Arial"/>
                <a:cs typeface="Arial"/>
              </a:rPr>
              <a:t>permission. </a:t>
            </a:r>
            <a:r>
              <a:rPr dirty="0" sz="800" spc="-45">
                <a:latin typeface="Arial"/>
                <a:cs typeface="Arial"/>
              </a:rPr>
              <a:t>Figure </a:t>
            </a:r>
            <a:r>
              <a:rPr dirty="0" sz="800" spc="-40">
                <a:latin typeface="Arial"/>
                <a:cs typeface="Arial"/>
              </a:rPr>
              <a:t>and </a:t>
            </a:r>
            <a:r>
              <a:rPr dirty="0" sz="800" spc="-20">
                <a:latin typeface="Arial"/>
                <a:cs typeface="Arial"/>
              </a:rPr>
              <a:t>architecture </a:t>
            </a:r>
            <a:r>
              <a:rPr dirty="0" sz="800" spc="-5">
                <a:latin typeface="Arial"/>
                <a:cs typeface="Arial"/>
              </a:rPr>
              <a:t>not </a:t>
            </a:r>
            <a:r>
              <a:rPr dirty="0" sz="800" spc="-10">
                <a:latin typeface="Arial"/>
                <a:cs typeface="Arial"/>
              </a:rPr>
              <a:t>from </a:t>
            </a:r>
            <a:r>
              <a:rPr dirty="0" sz="800" spc="-55">
                <a:latin typeface="Arial"/>
                <a:cs typeface="Arial"/>
              </a:rPr>
              <a:t>Taigman </a:t>
            </a:r>
            <a:r>
              <a:rPr dirty="0" sz="800" spc="-5">
                <a:latin typeface="Arial"/>
                <a:cs typeface="Arial"/>
              </a:rPr>
              <a:t>et</a:t>
            </a:r>
            <a:r>
              <a:rPr dirty="0" sz="800" spc="-165">
                <a:latin typeface="Arial"/>
                <a:cs typeface="Arial"/>
              </a:rPr>
              <a:t> </a:t>
            </a:r>
            <a:r>
              <a:rPr dirty="0" sz="800" spc="-30">
                <a:latin typeface="Arial"/>
                <a:cs typeface="Arial"/>
              </a:rPr>
              <a:t>al. </a:t>
            </a:r>
            <a:r>
              <a:rPr dirty="0" sz="800" spc="-45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9075" y="4164086"/>
            <a:ext cx="1247140" cy="3949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dirty="0" sz="800" spc="-15">
                <a:latin typeface="Arial"/>
                <a:cs typeface="Arial"/>
              </a:rPr>
              <a:t>Illustration </a:t>
            </a:r>
            <a:r>
              <a:rPr dirty="0" sz="800" spc="-35">
                <a:latin typeface="Arial"/>
                <a:cs typeface="Arial"/>
              </a:rPr>
              <a:t>by </a:t>
            </a:r>
            <a:r>
              <a:rPr dirty="0" sz="800" spc="-65">
                <a:latin typeface="Arial"/>
                <a:cs typeface="Arial"/>
              </a:rPr>
              <a:t>Lane </a:t>
            </a:r>
            <a:r>
              <a:rPr dirty="0" sz="800" spc="-30">
                <a:latin typeface="Arial"/>
                <a:cs typeface="Arial"/>
              </a:rPr>
              <a:t>McIntosh,  photos </a:t>
            </a:r>
            <a:r>
              <a:rPr dirty="0" sz="800" spc="-5">
                <a:latin typeface="Arial"/>
                <a:cs typeface="Arial"/>
              </a:rPr>
              <a:t>of </a:t>
            </a:r>
            <a:r>
              <a:rPr dirty="0" sz="800" spc="-40">
                <a:latin typeface="Arial"/>
                <a:cs typeface="Arial"/>
              </a:rPr>
              <a:t>Katie </a:t>
            </a:r>
            <a:r>
              <a:rPr dirty="0" sz="800" spc="-55">
                <a:latin typeface="Arial"/>
                <a:cs typeface="Arial"/>
              </a:rPr>
              <a:t>Cumnock  </a:t>
            </a:r>
            <a:r>
              <a:rPr dirty="0" sz="800" spc="-50">
                <a:latin typeface="Arial"/>
                <a:cs typeface="Arial"/>
              </a:rPr>
              <a:t>used </a:t>
            </a:r>
            <a:r>
              <a:rPr dirty="0" sz="800">
                <a:latin typeface="Arial"/>
                <a:cs typeface="Arial"/>
              </a:rPr>
              <a:t>with</a:t>
            </a:r>
            <a:r>
              <a:rPr dirty="0" sz="800" spc="-120">
                <a:latin typeface="Arial"/>
                <a:cs typeface="Arial"/>
              </a:rPr>
              <a:t> </a:t>
            </a:r>
            <a:r>
              <a:rPr dirty="0" sz="800" spc="-35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12810" y="2725725"/>
            <a:ext cx="3575979" cy="18635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88666"/>
            <a:ext cx="22536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Administrative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16014" y="4713450"/>
            <a:ext cx="19240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225" y="1855758"/>
            <a:ext cx="8171815" cy="1115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Assignment </a:t>
            </a:r>
            <a:r>
              <a:rPr dirty="0" sz="2400" b="1">
                <a:latin typeface="Arial"/>
                <a:cs typeface="Arial"/>
              </a:rPr>
              <a:t>1 </a:t>
            </a:r>
            <a:r>
              <a:rPr dirty="0" sz="2400" spc="-5">
                <a:latin typeface="Arial"/>
                <a:cs typeface="Arial"/>
              </a:rPr>
              <a:t>due </a:t>
            </a:r>
            <a:r>
              <a:rPr dirty="0" sz="2400" spc="-5" b="1">
                <a:latin typeface="Arial"/>
                <a:cs typeface="Arial"/>
              </a:rPr>
              <a:t>Thursday April </a:t>
            </a:r>
            <a:r>
              <a:rPr dirty="0" sz="2400" spc="5" b="1">
                <a:latin typeface="Arial"/>
                <a:cs typeface="Arial"/>
              </a:rPr>
              <a:t>20</a:t>
            </a:r>
            <a:r>
              <a:rPr dirty="0" sz="2400" spc="5">
                <a:latin typeface="Arial"/>
                <a:cs typeface="Arial"/>
              </a:rPr>
              <a:t>, </a:t>
            </a:r>
            <a:r>
              <a:rPr dirty="0" sz="2400" spc="-5">
                <a:latin typeface="Arial"/>
                <a:cs typeface="Arial"/>
              </a:rPr>
              <a:t>11:59pm on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Canvas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latin typeface="Arial"/>
                <a:cs typeface="Arial"/>
              </a:rPr>
              <a:t>Assignment </a:t>
            </a:r>
            <a:r>
              <a:rPr dirty="0" sz="2400" b="1">
                <a:latin typeface="Arial"/>
                <a:cs typeface="Arial"/>
              </a:rPr>
              <a:t>2 </a:t>
            </a:r>
            <a:r>
              <a:rPr dirty="0" sz="2400" spc="-5">
                <a:latin typeface="Arial"/>
                <a:cs typeface="Arial"/>
              </a:rPr>
              <a:t>will be released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Thursday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397" y="57784"/>
            <a:ext cx="82257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Fast-forward </a:t>
            </a:r>
            <a:r>
              <a:rPr dirty="0" spc="-5"/>
              <a:t>to today: ConvNets are</a:t>
            </a:r>
            <a:r>
              <a:rPr dirty="0" spc="-85"/>
              <a:t> </a:t>
            </a:r>
            <a:r>
              <a:rPr dirty="0" spc="-5"/>
              <a:t>everywhere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475" y="2236863"/>
            <a:ext cx="19380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i="1">
                <a:latin typeface="Arial"/>
                <a:cs typeface="Arial"/>
              </a:rPr>
              <a:t>[Toshev, Szegedy</a:t>
            </a:r>
            <a:r>
              <a:rPr dirty="0" sz="1400" spc="-9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2100" y="4193763"/>
            <a:ext cx="13385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i="1">
                <a:latin typeface="Arial"/>
                <a:cs typeface="Arial"/>
              </a:rPr>
              <a:t>[Guo et al.</a:t>
            </a:r>
            <a:r>
              <a:rPr dirty="0" sz="1400" spc="-90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025" y="2128023"/>
            <a:ext cx="45339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60">
                <a:latin typeface="Arial"/>
                <a:cs typeface="Arial"/>
              </a:rPr>
              <a:t>Images </a:t>
            </a:r>
            <a:r>
              <a:rPr dirty="0" sz="800" spc="-35">
                <a:latin typeface="Arial"/>
                <a:cs typeface="Arial"/>
              </a:rPr>
              <a:t>are </a:t>
            </a:r>
            <a:r>
              <a:rPr dirty="0" sz="800" spc="-50">
                <a:latin typeface="Arial"/>
                <a:cs typeface="Arial"/>
              </a:rPr>
              <a:t>examples </a:t>
            </a:r>
            <a:r>
              <a:rPr dirty="0" sz="800" spc="-5">
                <a:latin typeface="Arial"/>
                <a:cs typeface="Arial"/>
              </a:rPr>
              <a:t>of </a:t>
            </a:r>
            <a:r>
              <a:rPr dirty="0" sz="800" spc="-50">
                <a:latin typeface="Arial"/>
                <a:cs typeface="Arial"/>
              </a:rPr>
              <a:t>pose </a:t>
            </a:r>
            <a:r>
              <a:rPr dirty="0" sz="800" spc="-25">
                <a:latin typeface="Arial"/>
                <a:cs typeface="Arial"/>
              </a:rPr>
              <a:t>estimation, </a:t>
            </a:r>
            <a:r>
              <a:rPr dirty="0" sz="800" spc="-5">
                <a:latin typeface="Arial"/>
                <a:cs typeface="Arial"/>
              </a:rPr>
              <a:t>not </a:t>
            </a:r>
            <a:r>
              <a:rPr dirty="0" sz="800" spc="-25">
                <a:latin typeface="Arial"/>
                <a:cs typeface="Arial"/>
              </a:rPr>
              <a:t>actually </a:t>
            </a:r>
            <a:r>
              <a:rPr dirty="0" sz="800" spc="-10">
                <a:latin typeface="Arial"/>
                <a:cs typeface="Arial"/>
              </a:rPr>
              <a:t>from </a:t>
            </a:r>
            <a:r>
              <a:rPr dirty="0" sz="800" spc="-60">
                <a:latin typeface="Arial"/>
                <a:cs typeface="Arial"/>
              </a:rPr>
              <a:t>Toshev </a:t>
            </a:r>
            <a:r>
              <a:rPr dirty="0" sz="800" spc="5">
                <a:latin typeface="Arial"/>
                <a:cs typeface="Arial"/>
              </a:rPr>
              <a:t>&amp; </a:t>
            </a:r>
            <a:r>
              <a:rPr dirty="0" sz="800" spc="-75">
                <a:latin typeface="Arial"/>
                <a:cs typeface="Arial"/>
              </a:rPr>
              <a:t>Szegedy </a:t>
            </a:r>
            <a:r>
              <a:rPr dirty="0" sz="800" spc="-40">
                <a:latin typeface="Arial"/>
                <a:cs typeface="Arial"/>
              </a:rPr>
              <a:t>2014. </a:t>
            </a:r>
            <a:r>
              <a:rPr dirty="0" sz="800" spc="-35">
                <a:latin typeface="Arial"/>
                <a:cs typeface="Arial"/>
              </a:rPr>
              <a:t>Copyright </a:t>
            </a:r>
            <a:r>
              <a:rPr dirty="0" sz="800" spc="-65">
                <a:latin typeface="Arial"/>
                <a:cs typeface="Arial"/>
              </a:rPr>
              <a:t>Lane</a:t>
            </a:r>
            <a:r>
              <a:rPr dirty="0" sz="800" spc="-114">
                <a:latin typeface="Arial"/>
                <a:cs typeface="Arial"/>
              </a:rPr>
              <a:t> </a:t>
            </a:r>
            <a:r>
              <a:rPr dirty="0" sz="800" spc="-30">
                <a:latin typeface="Arial"/>
                <a:cs typeface="Arial"/>
              </a:rPr>
              <a:t>McIntosh.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9075" y="708224"/>
            <a:ext cx="8405851" cy="1406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9075" y="2564550"/>
            <a:ext cx="8451474" cy="1652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743332" y="4199756"/>
            <a:ext cx="3124835" cy="311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67410" marR="5080" indent="-855344">
              <a:lnSpc>
                <a:spcPct val="117200"/>
              </a:lnSpc>
              <a:spcBef>
                <a:spcPts val="100"/>
              </a:spcBef>
            </a:pPr>
            <a:r>
              <a:rPr dirty="0" sz="800" spc="-55">
                <a:latin typeface="Arial"/>
                <a:cs typeface="Arial"/>
              </a:rPr>
              <a:t>Figures </a:t>
            </a:r>
            <a:r>
              <a:rPr dirty="0" sz="800" spc="-25">
                <a:latin typeface="Arial"/>
                <a:cs typeface="Arial"/>
              </a:rPr>
              <a:t>copyright </a:t>
            </a:r>
            <a:r>
              <a:rPr dirty="0" sz="800" spc="-50">
                <a:latin typeface="Arial"/>
                <a:cs typeface="Arial"/>
              </a:rPr>
              <a:t>Xiaoxiao </a:t>
            </a:r>
            <a:r>
              <a:rPr dirty="0" sz="800" spc="-55">
                <a:latin typeface="Arial"/>
                <a:cs typeface="Arial"/>
              </a:rPr>
              <a:t>Guo, </a:t>
            </a:r>
            <a:r>
              <a:rPr dirty="0" sz="800" spc="-40">
                <a:latin typeface="Arial"/>
                <a:cs typeface="Arial"/>
              </a:rPr>
              <a:t>Satinder </a:t>
            </a:r>
            <a:r>
              <a:rPr dirty="0" sz="800" spc="-55">
                <a:latin typeface="Arial"/>
                <a:cs typeface="Arial"/>
              </a:rPr>
              <a:t>Singh, </a:t>
            </a:r>
            <a:r>
              <a:rPr dirty="0" sz="800" spc="-50">
                <a:latin typeface="Arial"/>
                <a:cs typeface="Arial"/>
              </a:rPr>
              <a:t>Honglak </a:t>
            </a:r>
            <a:r>
              <a:rPr dirty="0" sz="800" spc="-60">
                <a:latin typeface="Arial"/>
                <a:cs typeface="Arial"/>
              </a:rPr>
              <a:t>Lee, </a:t>
            </a:r>
            <a:r>
              <a:rPr dirty="0" sz="800" spc="-50">
                <a:latin typeface="Arial"/>
                <a:cs typeface="Arial"/>
              </a:rPr>
              <a:t>Richard Lewis,  </a:t>
            </a:r>
            <a:r>
              <a:rPr dirty="0" sz="800" spc="-40">
                <a:latin typeface="Arial"/>
                <a:cs typeface="Arial"/>
              </a:rPr>
              <a:t>and </a:t>
            </a:r>
            <a:r>
              <a:rPr dirty="0" sz="800" spc="-50">
                <a:latin typeface="Arial"/>
                <a:cs typeface="Arial"/>
              </a:rPr>
              <a:t>Xiaoshi Wang, </a:t>
            </a:r>
            <a:r>
              <a:rPr dirty="0" sz="800" spc="-40">
                <a:latin typeface="Arial"/>
                <a:cs typeface="Arial"/>
              </a:rPr>
              <a:t>2014. </a:t>
            </a:r>
            <a:r>
              <a:rPr dirty="0" sz="800" spc="-50">
                <a:latin typeface="Arial"/>
                <a:cs typeface="Arial"/>
              </a:rPr>
              <a:t>Reproduced </a:t>
            </a:r>
            <a:r>
              <a:rPr dirty="0" sz="800">
                <a:latin typeface="Arial"/>
                <a:cs typeface="Arial"/>
              </a:rPr>
              <a:t>with</a:t>
            </a:r>
            <a:r>
              <a:rPr dirty="0" sz="800" spc="-40">
                <a:latin typeface="Arial"/>
                <a:cs typeface="Arial"/>
              </a:rPr>
              <a:t> </a:t>
            </a:r>
            <a:r>
              <a:rPr dirty="0" sz="800" spc="-35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397" y="57784"/>
            <a:ext cx="82257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Fast-forward </a:t>
            </a:r>
            <a:r>
              <a:rPr dirty="0" spc="-5"/>
              <a:t>to today: ConvNets are</a:t>
            </a:r>
            <a:r>
              <a:rPr dirty="0" spc="-85"/>
              <a:t> </a:t>
            </a:r>
            <a:r>
              <a:rPr dirty="0" spc="-5"/>
              <a:t>everywhere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6324" y="2532138"/>
            <a:ext cx="13773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i="1">
                <a:latin typeface="Arial"/>
                <a:cs typeface="Arial"/>
              </a:rPr>
              <a:t>[Levy et al.</a:t>
            </a:r>
            <a:r>
              <a:rPr dirty="0" sz="1400" spc="-90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2016]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9075" y="3974887"/>
            <a:ext cx="17716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 i="1">
                <a:latin typeface="Arial"/>
                <a:cs typeface="Arial"/>
              </a:rPr>
              <a:t>[Sermanet et al.</a:t>
            </a:r>
            <a:r>
              <a:rPr dirty="0" sz="1400" spc="-8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2011]  [Ciresan et</a:t>
            </a:r>
            <a:r>
              <a:rPr dirty="0" sz="1400" spc="-9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al.]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2400" y="743398"/>
            <a:ext cx="4217750" cy="1799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03023" y="667775"/>
            <a:ext cx="2816018" cy="3241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95438" y="3947676"/>
            <a:ext cx="906144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59055" marR="5080" indent="-46990">
              <a:lnSpc>
                <a:spcPct val="104200"/>
              </a:lnSpc>
              <a:spcBef>
                <a:spcPts val="70"/>
              </a:spcBef>
            </a:pPr>
            <a:r>
              <a:rPr dirty="0" sz="600" spc="-5">
                <a:latin typeface="Arial"/>
                <a:cs typeface="Arial"/>
              </a:rPr>
              <a:t>Photos by Lane</a:t>
            </a:r>
            <a:r>
              <a:rPr dirty="0" sz="600" spc="-80">
                <a:latin typeface="Arial"/>
                <a:cs typeface="Arial"/>
              </a:rPr>
              <a:t> </a:t>
            </a:r>
            <a:r>
              <a:rPr dirty="0" sz="600">
                <a:latin typeface="Arial"/>
                <a:cs typeface="Arial"/>
              </a:rPr>
              <a:t>McIntosh.  </a:t>
            </a:r>
            <a:r>
              <a:rPr dirty="0" sz="600" spc="-5">
                <a:latin typeface="Arial"/>
                <a:cs typeface="Arial"/>
              </a:rPr>
              <a:t>Copyright CS231n</a:t>
            </a:r>
            <a:r>
              <a:rPr dirty="0" sz="600" spc="-95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2017.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324" y="4284738"/>
            <a:ext cx="175196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i="1">
                <a:latin typeface="Arial"/>
                <a:cs typeface="Arial"/>
              </a:rPr>
              <a:t>[Dieleman et al.</a:t>
            </a:r>
            <a:r>
              <a:rPr dirty="0" sz="1400" spc="-90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550" y="3154712"/>
            <a:ext cx="4957378" cy="1003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043265" y="4207577"/>
            <a:ext cx="2113915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60655" marR="5080" indent="-148590">
              <a:lnSpc>
                <a:spcPct val="104200"/>
              </a:lnSpc>
              <a:spcBef>
                <a:spcPts val="70"/>
              </a:spcBef>
            </a:pPr>
            <a:r>
              <a:rPr dirty="0" sz="600" spc="-5">
                <a:latin typeface="Arial"/>
                <a:cs typeface="Arial"/>
              </a:rPr>
              <a:t>From left to </a:t>
            </a:r>
            <a:r>
              <a:rPr dirty="0" sz="600">
                <a:latin typeface="Arial"/>
                <a:cs typeface="Arial"/>
              </a:rPr>
              <a:t>right: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</a:rPr>
              <a:t>public domain by NASA</a:t>
            </a:r>
            <a:r>
              <a:rPr dirty="0" sz="600" spc="-5">
                <a:latin typeface="Arial"/>
                <a:cs typeface="Arial"/>
              </a:rPr>
              <a:t>, usage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</a:rPr>
              <a:t>permitted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by  ESA/Hubble,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</a:rPr>
              <a:t>public domain by NASA</a:t>
            </a:r>
            <a:r>
              <a:rPr dirty="0" sz="600" spc="-5">
                <a:latin typeface="Arial"/>
                <a:cs typeface="Arial"/>
              </a:rPr>
              <a:t>, and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public</a:t>
            </a:r>
            <a:r>
              <a:rPr dirty="0" sz="600" spc="-35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domain</a:t>
            </a:r>
            <a:r>
              <a:rPr dirty="0" sz="600" spc="-5"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36321" y="2558266"/>
            <a:ext cx="1151890" cy="234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210" marR="5080" indent="-144145">
              <a:lnSpc>
                <a:spcPct val="114599"/>
              </a:lnSpc>
              <a:spcBef>
                <a:spcPts val="100"/>
              </a:spcBef>
            </a:pPr>
            <a:r>
              <a:rPr dirty="0" sz="600" spc="-5">
                <a:latin typeface="Arial"/>
                <a:cs typeface="Arial"/>
              </a:rPr>
              <a:t>Figure </a:t>
            </a:r>
            <a:r>
              <a:rPr dirty="0" sz="600">
                <a:latin typeface="Arial"/>
                <a:cs typeface="Arial"/>
              </a:rPr>
              <a:t>copyright </a:t>
            </a:r>
            <a:r>
              <a:rPr dirty="0" sz="600" spc="-5">
                <a:latin typeface="Arial"/>
                <a:cs typeface="Arial"/>
              </a:rPr>
              <a:t>Levy et al. 2016.  Reproduced with</a:t>
            </a:r>
            <a:r>
              <a:rPr dirty="0" sz="600" spc="-95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225" y="716425"/>
            <a:ext cx="3576576" cy="3321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3974" y="4101356"/>
            <a:ext cx="378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Arial"/>
                <a:cs typeface="Arial"/>
              </a:rPr>
              <a:t>Whale recognition, Kaggle</a:t>
            </a:r>
            <a:r>
              <a:rPr dirty="0" sz="1800" spc="-9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Challenge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6550" y="4101356"/>
            <a:ext cx="2324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Arial"/>
                <a:cs typeface="Arial"/>
              </a:rPr>
              <a:t>Mnih and Hinton,</a:t>
            </a:r>
            <a:r>
              <a:rPr dirty="0" sz="1800" spc="-90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2010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250" y="443952"/>
            <a:ext cx="1751330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</a:rPr>
              <a:t>This image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by Christin Khan is in the public domain  and originally </a:t>
            </a:r>
            <a:r>
              <a:rPr dirty="0" sz="600">
                <a:latin typeface="Arial"/>
                <a:cs typeface="Arial"/>
              </a:rPr>
              <a:t>came </a:t>
            </a:r>
            <a:r>
              <a:rPr dirty="0" sz="600" spc="-5">
                <a:latin typeface="Arial"/>
                <a:cs typeface="Arial"/>
              </a:rPr>
              <a:t>from the U.S.</a:t>
            </a:r>
            <a:r>
              <a:rPr dirty="0" sz="600" spc="-85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NOAA.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9449" y="654700"/>
            <a:ext cx="3723799" cy="338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88116" y="443952"/>
            <a:ext cx="1578610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80010" marR="5080" indent="-67945">
              <a:lnSpc>
                <a:spcPct val="104200"/>
              </a:lnSpc>
              <a:spcBef>
                <a:spcPts val="70"/>
              </a:spcBef>
            </a:pPr>
            <a:r>
              <a:rPr dirty="0" sz="600" spc="-5">
                <a:latin typeface="Arial"/>
                <a:cs typeface="Arial"/>
              </a:rPr>
              <a:t>Photo and figure by Lane </a:t>
            </a:r>
            <a:r>
              <a:rPr dirty="0" sz="600">
                <a:latin typeface="Arial"/>
                <a:cs typeface="Arial"/>
              </a:rPr>
              <a:t>McIntosh; </a:t>
            </a:r>
            <a:r>
              <a:rPr dirty="0" sz="600" spc="-5">
                <a:latin typeface="Arial"/>
                <a:cs typeface="Arial"/>
              </a:rPr>
              <a:t>not actual  example from </a:t>
            </a:r>
            <a:r>
              <a:rPr dirty="0" sz="600">
                <a:latin typeface="Arial"/>
                <a:cs typeface="Arial"/>
              </a:rPr>
              <a:t>Mnih </a:t>
            </a:r>
            <a:r>
              <a:rPr dirty="0" sz="600" spc="-5">
                <a:latin typeface="Arial"/>
                <a:cs typeface="Arial"/>
              </a:rPr>
              <a:t>and Hinton, 2010</a:t>
            </a:r>
            <a:r>
              <a:rPr dirty="0" sz="600" spc="-85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paper.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87875" y="1289063"/>
            <a:ext cx="1779270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 i="1">
                <a:latin typeface="Arial"/>
                <a:cs typeface="Arial"/>
              </a:rPr>
              <a:t>[Vinyals et al., 2015]  [Karpathy and</a:t>
            </a:r>
            <a:r>
              <a:rPr dirty="0" sz="1400" spc="-90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Fei-Fei,  2015]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23525" y="228208"/>
            <a:ext cx="1482725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latin typeface="Arial"/>
                <a:cs typeface="Arial"/>
              </a:rPr>
              <a:t>Image  Captioning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3450" y="233287"/>
            <a:ext cx="76644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37761C"/>
                </a:solidFill>
              </a:rPr>
              <a:t>No</a:t>
            </a:r>
            <a:r>
              <a:rPr dirty="0" sz="1400" spc="-100">
                <a:solidFill>
                  <a:srgbClr val="37761C"/>
                </a:solidFill>
              </a:rPr>
              <a:t> </a:t>
            </a:r>
            <a:r>
              <a:rPr dirty="0" sz="1400" spc="-5">
                <a:solidFill>
                  <a:srgbClr val="37761C"/>
                </a:solidFill>
              </a:rPr>
              <a:t>errors</a:t>
            </a:r>
            <a:endParaRPr sz="1400"/>
          </a:p>
        </p:txBody>
      </p:sp>
      <p:sp>
        <p:nvSpPr>
          <p:cNvPr id="5" name="object 5"/>
          <p:cNvSpPr txBox="1"/>
          <p:nvPr/>
        </p:nvSpPr>
        <p:spPr>
          <a:xfrm>
            <a:off x="2775274" y="233287"/>
            <a:ext cx="9836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1C131"/>
                </a:solidFill>
                <a:latin typeface="Arial"/>
                <a:cs typeface="Arial"/>
              </a:rPr>
              <a:t>Minor</a:t>
            </a:r>
            <a:r>
              <a:rPr dirty="0" sz="1400" spc="-100">
                <a:solidFill>
                  <a:srgbClr val="F1C131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1C131"/>
                </a:solidFill>
                <a:latin typeface="Arial"/>
                <a:cs typeface="Arial"/>
              </a:rPr>
              <a:t>errors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6650" y="233287"/>
            <a:ext cx="14560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9900"/>
                </a:solidFill>
                <a:latin typeface="Arial"/>
                <a:cs typeface="Arial"/>
              </a:rPr>
              <a:t>Somewhat</a:t>
            </a:r>
            <a:r>
              <a:rPr dirty="0" sz="1400" spc="-10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9900"/>
                </a:solidFill>
                <a:latin typeface="Arial"/>
                <a:cs typeface="Arial"/>
              </a:rPr>
              <a:t>related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549" y="665245"/>
            <a:ext cx="2051699" cy="1367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2562" y="2098654"/>
            <a:ext cx="188658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i="1">
                <a:latin typeface="Arial"/>
                <a:cs typeface="Arial"/>
              </a:rPr>
              <a:t>A </a:t>
            </a:r>
            <a:r>
              <a:rPr dirty="0" sz="1200" spc="-5" i="1">
                <a:latin typeface="Arial"/>
                <a:cs typeface="Arial"/>
              </a:rPr>
              <a:t>white teddy bear </a:t>
            </a:r>
            <a:r>
              <a:rPr dirty="0" sz="1200" i="1">
                <a:latin typeface="Arial"/>
                <a:cs typeface="Arial"/>
              </a:rPr>
              <a:t>sitting</a:t>
            </a:r>
            <a:r>
              <a:rPr dirty="0" sz="1200" spc="-95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in  the</a:t>
            </a:r>
            <a:r>
              <a:rPr dirty="0" sz="1200" spc="-100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grass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7012" y="2622475"/>
            <a:ext cx="1654303" cy="1240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6050" y="3930129"/>
            <a:ext cx="1616710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i="1">
                <a:latin typeface="Arial"/>
                <a:cs typeface="Arial"/>
              </a:rPr>
              <a:t>A </a:t>
            </a:r>
            <a:r>
              <a:rPr dirty="0" sz="1200" spc="-5" i="1">
                <a:latin typeface="Arial"/>
                <a:cs typeface="Arial"/>
              </a:rPr>
              <a:t>man riding </a:t>
            </a:r>
            <a:r>
              <a:rPr dirty="0" sz="1200" i="1">
                <a:latin typeface="Arial"/>
                <a:cs typeface="Arial"/>
              </a:rPr>
              <a:t>a </a:t>
            </a:r>
            <a:r>
              <a:rPr dirty="0" sz="1200" spc="-5" i="1">
                <a:latin typeface="Arial"/>
                <a:cs typeface="Arial"/>
              </a:rPr>
              <a:t>wave</a:t>
            </a:r>
            <a:r>
              <a:rPr dirty="0" sz="1200" spc="-100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on  top of </a:t>
            </a:r>
            <a:r>
              <a:rPr dirty="0" sz="1200" i="1">
                <a:latin typeface="Arial"/>
                <a:cs typeface="Arial"/>
              </a:rPr>
              <a:t>a</a:t>
            </a:r>
            <a:r>
              <a:rPr dirty="0" sz="1200" spc="-9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surfboard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06899" y="695025"/>
            <a:ext cx="1962300" cy="1307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68125" y="2098654"/>
            <a:ext cx="155638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i="1">
                <a:latin typeface="Arial"/>
                <a:cs typeface="Arial"/>
              </a:rPr>
              <a:t>A </a:t>
            </a:r>
            <a:r>
              <a:rPr dirty="0" sz="1200" spc="-5" i="1">
                <a:latin typeface="Arial"/>
                <a:cs typeface="Arial"/>
              </a:rPr>
              <a:t>man in </a:t>
            </a:r>
            <a:r>
              <a:rPr dirty="0" sz="1200" i="1">
                <a:latin typeface="Arial"/>
                <a:cs typeface="Arial"/>
              </a:rPr>
              <a:t>a </a:t>
            </a:r>
            <a:r>
              <a:rPr dirty="0" sz="1200" spc="-5" i="1">
                <a:latin typeface="Arial"/>
                <a:cs typeface="Arial"/>
              </a:rPr>
              <a:t>baseball  uniform throwing </a:t>
            </a:r>
            <a:r>
              <a:rPr dirty="0" sz="1200" i="1">
                <a:latin typeface="Arial"/>
                <a:cs typeface="Arial"/>
              </a:rPr>
              <a:t>a</a:t>
            </a:r>
            <a:r>
              <a:rPr dirty="0" sz="1200" spc="-95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ball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01850" y="2619399"/>
            <a:ext cx="1689478" cy="1240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74875" y="3930129"/>
            <a:ext cx="138747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i="1">
                <a:latin typeface="Arial"/>
                <a:cs typeface="Arial"/>
              </a:rPr>
              <a:t>A cat sitting </a:t>
            </a:r>
            <a:r>
              <a:rPr dirty="0" sz="1200" spc="-5" i="1">
                <a:latin typeface="Arial"/>
                <a:cs typeface="Arial"/>
              </a:rPr>
              <a:t>on </a:t>
            </a:r>
            <a:r>
              <a:rPr dirty="0" sz="1200" i="1">
                <a:latin typeface="Arial"/>
                <a:cs typeface="Arial"/>
              </a:rPr>
              <a:t>a  suitcase </a:t>
            </a:r>
            <a:r>
              <a:rPr dirty="0" sz="1200" spc="-5" i="1">
                <a:latin typeface="Arial"/>
                <a:cs typeface="Arial"/>
              </a:rPr>
              <a:t>on the</a:t>
            </a:r>
            <a:r>
              <a:rPr dirty="0" sz="1200" spc="-100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floor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54050" y="665249"/>
            <a:ext cx="2017199" cy="1344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777275" y="2127629"/>
            <a:ext cx="147256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i="1">
                <a:latin typeface="Arial"/>
                <a:cs typeface="Arial"/>
              </a:rPr>
              <a:t>A </a:t>
            </a:r>
            <a:r>
              <a:rPr dirty="0" sz="1200" spc="-5" i="1">
                <a:latin typeface="Arial"/>
                <a:cs typeface="Arial"/>
              </a:rPr>
              <a:t>woman is holding</a:t>
            </a:r>
            <a:r>
              <a:rPr dirty="0" sz="1200" spc="-9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a  cat </a:t>
            </a:r>
            <a:r>
              <a:rPr dirty="0" sz="1200" spc="-5" i="1">
                <a:latin typeface="Arial"/>
                <a:cs typeface="Arial"/>
              </a:rPr>
              <a:t>in her</a:t>
            </a:r>
            <a:r>
              <a:rPr dirty="0" sz="1200" spc="-100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hand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02300" y="2636275"/>
            <a:ext cx="823915" cy="1240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39075" y="3427977"/>
            <a:ext cx="2320925" cy="6883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499745">
              <a:lnSpc>
                <a:spcPct val="104200"/>
              </a:lnSpc>
              <a:spcBef>
                <a:spcPts val="70"/>
              </a:spcBef>
            </a:pPr>
            <a:r>
              <a:rPr dirty="0" sz="600" spc="-5">
                <a:latin typeface="Arial"/>
                <a:cs typeface="Arial"/>
              </a:rPr>
              <a:t>All images are CC0 Public domain: 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8"/>
              </a:rPr>
              <a:t>https://pixabay.com/en/luggage-antique-cat-1643010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  <a:hlinkClick r:id="rId8"/>
              </a:rPr>
              <a:t>/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</a:pP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9"/>
              </a:rPr>
              <a:t>https://pixabay.com/en/teddy-plush-bears-cute-teddy-bear-1623436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  <a:hlinkClick r:id="rId9"/>
              </a:rPr>
              <a:t>/ 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10"/>
              </a:rPr>
              <a:t>https://pixabay.com/en/surf-wave-summer-sport-litoral-1668716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  <a:hlinkClick r:id="rId10"/>
              </a:rPr>
              <a:t>/ 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11"/>
              </a:rPr>
              <a:t>https://pixabay.com/en/woman-female-model-portrait-adult-983967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  <a:hlinkClick r:id="rId11"/>
              </a:rPr>
              <a:t>/ 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12"/>
              </a:rPr>
              <a:t>https://pixabay.com/en/handstand-lake-meditation-496008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  <a:hlinkClick r:id="rId12"/>
              </a:rPr>
              <a:t>/ 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13"/>
              </a:rPr>
              <a:t>https://pixabay.com/en/baseball-player-shortstop-infield-1045263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  <a:hlinkClick r:id="rId13"/>
              </a:rPr>
              <a:t>/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639075" y="4189977"/>
            <a:ext cx="193167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latin typeface="Arial"/>
                <a:cs typeface="Arial"/>
              </a:rPr>
              <a:t>Captions generated by </a:t>
            </a:r>
            <a:r>
              <a:rPr dirty="0" sz="600">
                <a:latin typeface="Arial"/>
                <a:cs typeface="Arial"/>
              </a:rPr>
              <a:t>Justin Johnson </a:t>
            </a:r>
            <a:r>
              <a:rPr dirty="0" sz="600" spc="-5">
                <a:latin typeface="Arial"/>
                <a:cs typeface="Arial"/>
              </a:rPr>
              <a:t>using</a:t>
            </a:r>
            <a:r>
              <a:rPr dirty="0" sz="600" spc="-85">
                <a:latin typeface="Arial"/>
                <a:cs typeface="Arial"/>
              </a:rPr>
              <a:t>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14"/>
              </a:rPr>
              <a:t>Neuraltalk2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79539" y="3930129"/>
            <a:ext cx="1786889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i="1">
                <a:latin typeface="Arial"/>
                <a:cs typeface="Arial"/>
              </a:rPr>
              <a:t>A </a:t>
            </a:r>
            <a:r>
              <a:rPr dirty="0" sz="1200" spc="-5" i="1">
                <a:latin typeface="Arial"/>
                <a:cs typeface="Arial"/>
              </a:rPr>
              <a:t>woman </a:t>
            </a:r>
            <a:r>
              <a:rPr dirty="0" sz="1200" i="1">
                <a:latin typeface="Arial"/>
                <a:cs typeface="Arial"/>
              </a:rPr>
              <a:t>standing </a:t>
            </a:r>
            <a:r>
              <a:rPr dirty="0" sz="1200" spc="-5" i="1">
                <a:latin typeface="Arial"/>
                <a:cs typeface="Arial"/>
              </a:rPr>
              <a:t>on </a:t>
            </a:r>
            <a:r>
              <a:rPr dirty="0" sz="1200" i="1">
                <a:latin typeface="Arial"/>
                <a:cs typeface="Arial"/>
              </a:rPr>
              <a:t>a  </a:t>
            </a:r>
            <a:r>
              <a:rPr dirty="0" sz="1200" spc="-5" i="1">
                <a:latin typeface="Arial"/>
                <a:cs typeface="Arial"/>
              </a:rPr>
              <a:t>beach holding </a:t>
            </a:r>
            <a:r>
              <a:rPr dirty="0" sz="1200" i="1">
                <a:latin typeface="Arial"/>
                <a:cs typeface="Arial"/>
              </a:rPr>
              <a:t>a</a:t>
            </a:r>
            <a:r>
              <a:rPr dirty="0" sz="1200" spc="-9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surfboard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25224"/>
            <a:ext cx="3595799" cy="2022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12" y="2240100"/>
            <a:ext cx="3595776" cy="2022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3550" y="4301567"/>
            <a:ext cx="3524885" cy="234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600" spc="-40">
                <a:latin typeface="Arial"/>
                <a:cs typeface="Arial"/>
              </a:rPr>
              <a:t>Figures </a:t>
            </a:r>
            <a:r>
              <a:rPr dirty="0" sz="600" spc="-20">
                <a:latin typeface="Arial"/>
                <a:cs typeface="Arial"/>
              </a:rPr>
              <a:t>copyright </a:t>
            </a:r>
            <a:r>
              <a:rPr dirty="0" sz="600" spc="-35">
                <a:latin typeface="Arial"/>
                <a:cs typeface="Arial"/>
              </a:rPr>
              <a:t>Justin </a:t>
            </a:r>
            <a:r>
              <a:rPr dirty="0" sz="600" spc="-40">
                <a:latin typeface="Arial"/>
                <a:cs typeface="Arial"/>
              </a:rPr>
              <a:t>Johnson, </a:t>
            </a:r>
            <a:r>
              <a:rPr dirty="0" sz="600" spc="-35">
                <a:latin typeface="Arial"/>
                <a:cs typeface="Arial"/>
              </a:rPr>
              <a:t>2015. </a:t>
            </a:r>
            <a:r>
              <a:rPr dirty="0" sz="600" spc="-40">
                <a:latin typeface="Arial"/>
                <a:cs typeface="Arial"/>
              </a:rPr>
              <a:t>Reproduced </a:t>
            </a:r>
            <a:r>
              <a:rPr dirty="0" sz="600">
                <a:latin typeface="Arial"/>
                <a:cs typeface="Arial"/>
              </a:rPr>
              <a:t>with </a:t>
            </a:r>
            <a:r>
              <a:rPr dirty="0" sz="600" spc="-30">
                <a:latin typeface="Arial"/>
                <a:cs typeface="Arial"/>
              </a:rPr>
              <a:t>permission. </a:t>
            </a:r>
            <a:r>
              <a:rPr dirty="0" sz="600" spc="-35">
                <a:latin typeface="Arial"/>
                <a:cs typeface="Arial"/>
              </a:rPr>
              <a:t>Generated using </a:t>
            </a:r>
            <a:r>
              <a:rPr dirty="0" sz="600" spc="-10">
                <a:latin typeface="Arial"/>
                <a:cs typeface="Arial"/>
              </a:rPr>
              <a:t>the </a:t>
            </a:r>
            <a:r>
              <a:rPr dirty="0" sz="600" spc="-25">
                <a:latin typeface="Arial"/>
                <a:cs typeface="Arial"/>
              </a:rPr>
              <a:t>Inceptionism </a:t>
            </a:r>
            <a:r>
              <a:rPr dirty="0" sz="600" spc="-30">
                <a:latin typeface="Arial"/>
                <a:cs typeface="Arial"/>
              </a:rPr>
              <a:t>approach  </a:t>
            </a:r>
            <a:r>
              <a:rPr dirty="0" sz="600" spc="-10">
                <a:latin typeface="Arial"/>
                <a:cs typeface="Arial"/>
              </a:rPr>
              <a:t>from </a:t>
            </a:r>
            <a:r>
              <a:rPr dirty="0" sz="600" spc="-50">
                <a:latin typeface="Arial"/>
                <a:cs typeface="Arial"/>
              </a:rPr>
              <a:t>a </a:t>
            </a:r>
            <a:r>
              <a:rPr dirty="0" sz="600" spc="-25" u="sng">
                <a:solidFill>
                  <a:srgbClr val="1155CC"/>
                </a:solidFill>
                <a:latin typeface="Arial"/>
                <a:cs typeface="Arial"/>
                <a:hlinkClick r:id="rId4"/>
              </a:rPr>
              <a:t>blog post</a:t>
            </a:r>
            <a:r>
              <a:rPr dirty="0" sz="600" spc="-25">
                <a:solidFill>
                  <a:srgbClr val="1155CC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600" spc="-30">
                <a:latin typeface="Arial"/>
                <a:cs typeface="Arial"/>
              </a:rPr>
              <a:t>by </a:t>
            </a:r>
            <a:r>
              <a:rPr dirty="0" sz="600" spc="-40">
                <a:latin typeface="Arial"/>
                <a:cs typeface="Arial"/>
              </a:rPr>
              <a:t>Google</a:t>
            </a:r>
            <a:r>
              <a:rPr dirty="0" sz="600" spc="-110">
                <a:latin typeface="Arial"/>
                <a:cs typeface="Arial"/>
              </a:rPr>
              <a:t> </a:t>
            </a:r>
            <a:r>
              <a:rPr dirty="0" sz="600" spc="-45">
                <a:latin typeface="Arial"/>
                <a:cs typeface="Arial"/>
              </a:rPr>
              <a:t>Research.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42861" y="125224"/>
            <a:ext cx="2447098" cy="1835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76333" y="125225"/>
            <a:ext cx="2447100" cy="1835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861700" y="4088389"/>
            <a:ext cx="113093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 u="sng">
                <a:solidFill>
                  <a:srgbClr val="1155CC"/>
                </a:solidFill>
                <a:latin typeface="Arial"/>
                <a:cs typeface="Arial"/>
                <a:hlinkClick r:id="rId7"/>
              </a:rPr>
              <a:t>Original </a:t>
            </a:r>
            <a:r>
              <a:rPr dirty="0" sz="600" spc="-35" u="sng">
                <a:solidFill>
                  <a:srgbClr val="1155CC"/>
                </a:solidFill>
                <a:latin typeface="Arial"/>
                <a:cs typeface="Arial"/>
                <a:hlinkClick r:id="rId7"/>
              </a:rPr>
              <a:t>image</a:t>
            </a:r>
            <a:r>
              <a:rPr dirty="0" sz="600" spc="-35">
                <a:solidFill>
                  <a:srgbClr val="1155CC"/>
                </a:solidFill>
                <a:latin typeface="Arial"/>
                <a:cs typeface="Arial"/>
                <a:hlinkClick r:id="rId7"/>
              </a:rPr>
              <a:t> </a:t>
            </a:r>
            <a:r>
              <a:rPr dirty="0" sz="600" spc="-35">
                <a:latin typeface="Arial"/>
                <a:cs typeface="Arial"/>
              </a:rPr>
              <a:t>is </a:t>
            </a:r>
            <a:r>
              <a:rPr dirty="0" sz="600" spc="-90">
                <a:latin typeface="Arial"/>
                <a:cs typeface="Arial"/>
              </a:rPr>
              <a:t>CC0 </a:t>
            </a:r>
            <a:r>
              <a:rPr dirty="0" sz="600" spc="-20">
                <a:latin typeface="Arial"/>
                <a:cs typeface="Arial"/>
              </a:rPr>
              <a:t>public</a:t>
            </a:r>
            <a:r>
              <a:rPr dirty="0" sz="600" spc="-65">
                <a:latin typeface="Arial"/>
                <a:cs typeface="Arial"/>
              </a:rPr>
              <a:t> </a:t>
            </a:r>
            <a:r>
              <a:rPr dirty="0" sz="600" spc="-25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1700" y="4179829"/>
            <a:ext cx="2059305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600" spc="-30" u="sng">
                <a:solidFill>
                  <a:srgbClr val="1155CC"/>
                </a:solidFill>
                <a:latin typeface="Arial"/>
                <a:cs typeface="Arial"/>
              </a:rPr>
              <a:t>Starry </a:t>
            </a:r>
            <a:r>
              <a:rPr dirty="0" sz="600" spc="-20" u="sng">
                <a:solidFill>
                  <a:srgbClr val="1155CC"/>
                </a:solidFill>
                <a:latin typeface="Arial"/>
                <a:cs typeface="Arial"/>
              </a:rPr>
              <a:t>Night</a:t>
            </a:r>
            <a:r>
              <a:rPr dirty="0" sz="600" spc="-2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600" spc="-30">
                <a:latin typeface="Arial"/>
                <a:cs typeface="Arial"/>
              </a:rPr>
              <a:t>and </a:t>
            </a:r>
            <a:r>
              <a:rPr dirty="0" sz="600" spc="-40" u="sng">
                <a:solidFill>
                  <a:srgbClr val="1155CC"/>
                </a:solidFill>
                <a:latin typeface="Arial"/>
                <a:cs typeface="Arial"/>
              </a:rPr>
              <a:t>Tree Roots</a:t>
            </a:r>
            <a:r>
              <a:rPr dirty="0" sz="600" spc="-4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600" spc="-30">
                <a:latin typeface="Arial"/>
                <a:cs typeface="Arial"/>
              </a:rPr>
              <a:t>by </a:t>
            </a:r>
            <a:r>
              <a:rPr dirty="0" sz="600" spc="-45">
                <a:latin typeface="Arial"/>
                <a:cs typeface="Arial"/>
              </a:rPr>
              <a:t>Van </a:t>
            </a:r>
            <a:r>
              <a:rPr dirty="0" sz="600" spc="-50">
                <a:latin typeface="Arial"/>
                <a:cs typeface="Arial"/>
              </a:rPr>
              <a:t>Gogh </a:t>
            </a:r>
            <a:r>
              <a:rPr dirty="0" sz="600" spc="-25">
                <a:latin typeface="Arial"/>
                <a:cs typeface="Arial"/>
              </a:rPr>
              <a:t>are </a:t>
            </a:r>
            <a:r>
              <a:rPr dirty="0" sz="600" spc="-10">
                <a:latin typeface="Arial"/>
                <a:cs typeface="Arial"/>
              </a:rPr>
              <a:t>in the </a:t>
            </a:r>
            <a:r>
              <a:rPr dirty="0" sz="600" spc="-20">
                <a:latin typeface="Arial"/>
                <a:cs typeface="Arial"/>
              </a:rPr>
              <a:t>public </a:t>
            </a:r>
            <a:r>
              <a:rPr dirty="0" sz="600" spc="-25">
                <a:latin typeface="Arial"/>
                <a:cs typeface="Arial"/>
              </a:rPr>
              <a:t>domain  </a:t>
            </a:r>
            <a:r>
              <a:rPr dirty="0" sz="600" spc="-40" u="sng">
                <a:solidFill>
                  <a:srgbClr val="1155CC"/>
                </a:solidFill>
                <a:latin typeface="Arial"/>
                <a:cs typeface="Arial"/>
                <a:hlinkClick r:id="rId8"/>
              </a:rPr>
              <a:t>Bokeh</a:t>
            </a:r>
            <a:r>
              <a:rPr dirty="0" sz="600" spc="-50" u="sng">
                <a:solidFill>
                  <a:srgbClr val="1155CC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600" spc="-35" u="sng">
                <a:solidFill>
                  <a:srgbClr val="1155CC"/>
                </a:solidFill>
                <a:latin typeface="Arial"/>
                <a:cs typeface="Arial"/>
                <a:hlinkClick r:id="rId8"/>
              </a:rPr>
              <a:t>image</a:t>
            </a:r>
            <a:r>
              <a:rPr dirty="0" sz="600" spc="-40">
                <a:solidFill>
                  <a:srgbClr val="1155CC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600" spc="-35">
                <a:latin typeface="Arial"/>
                <a:cs typeface="Arial"/>
              </a:rPr>
              <a:t>is</a:t>
            </a:r>
            <a:r>
              <a:rPr dirty="0" sz="600" spc="-50">
                <a:latin typeface="Arial"/>
                <a:cs typeface="Arial"/>
              </a:rPr>
              <a:t> </a:t>
            </a:r>
            <a:r>
              <a:rPr dirty="0" sz="600" spc="-10">
                <a:latin typeface="Arial"/>
                <a:cs typeface="Arial"/>
              </a:rPr>
              <a:t>in</a:t>
            </a:r>
            <a:r>
              <a:rPr dirty="0" sz="600" spc="-50">
                <a:latin typeface="Arial"/>
                <a:cs typeface="Arial"/>
              </a:rPr>
              <a:t> </a:t>
            </a:r>
            <a:r>
              <a:rPr dirty="0" sz="600" spc="-10">
                <a:latin typeface="Arial"/>
                <a:cs typeface="Arial"/>
              </a:rPr>
              <a:t>the</a:t>
            </a:r>
            <a:r>
              <a:rPr dirty="0" sz="600" spc="-50">
                <a:latin typeface="Arial"/>
                <a:cs typeface="Arial"/>
              </a:rPr>
              <a:t> </a:t>
            </a:r>
            <a:r>
              <a:rPr dirty="0" sz="600" spc="-20">
                <a:latin typeface="Arial"/>
                <a:cs typeface="Arial"/>
              </a:rPr>
              <a:t>public</a:t>
            </a:r>
            <a:r>
              <a:rPr dirty="0" sz="600" spc="-50">
                <a:latin typeface="Arial"/>
                <a:cs typeface="Arial"/>
              </a:rPr>
              <a:t> </a:t>
            </a:r>
            <a:r>
              <a:rPr dirty="0" sz="600" spc="-25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  <a:p>
            <a:pPr marL="12700" marR="582295">
              <a:lnSpc>
                <a:spcPct val="114599"/>
              </a:lnSpc>
            </a:pPr>
            <a:r>
              <a:rPr dirty="0" sz="600" spc="-35">
                <a:latin typeface="Arial"/>
                <a:cs typeface="Arial"/>
              </a:rPr>
              <a:t>Stylized </a:t>
            </a:r>
            <a:r>
              <a:rPr dirty="0" sz="600" spc="-40">
                <a:latin typeface="Arial"/>
                <a:cs typeface="Arial"/>
              </a:rPr>
              <a:t>images </a:t>
            </a:r>
            <a:r>
              <a:rPr dirty="0" sz="600" spc="-20">
                <a:latin typeface="Arial"/>
                <a:cs typeface="Arial"/>
              </a:rPr>
              <a:t>copyright </a:t>
            </a:r>
            <a:r>
              <a:rPr dirty="0" sz="600" spc="-35">
                <a:latin typeface="Arial"/>
                <a:cs typeface="Arial"/>
              </a:rPr>
              <a:t>Justin </a:t>
            </a:r>
            <a:r>
              <a:rPr dirty="0" sz="600" spc="-40">
                <a:latin typeface="Arial"/>
                <a:cs typeface="Arial"/>
              </a:rPr>
              <a:t>Johnson, </a:t>
            </a:r>
            <a:r>
              <a:rPr dirty="0" sz="600" spc="-30">
                <a:latin typeface="Arial"/>
                <a:cs typeface="Arial"/>
              </a:rPr>
              <a:t>2017;  </a:t>
            </a:r>
            <a:r>
              <a:rPr dirty="0" sz="600" spc="-25">
                <a:latin typeface="Arial"/>
                <a:cs typeface="Arial"/>
              </a:rPr>
              <a:t>reproduced </a:t>
            </a:r>
            <a:r>
              <a:rPr dirty="0" sz="600">
                <a:latin typeface="Arial"/>
                <a:cs typeface="Arial"/>
              </a:rPr>
              <a:t>with</a:t>
            </a:r>
            <a:r>
              <a:rPr dirty="0" sz="600" spc="-105">
                <a:latin typeface="Arial"/>
                <a:cs typeface="Arial"/>
              </a:rPr>
              <a:t> </a:t>
            </a:r>
            <a:r>
              <a:rPr dirty="0" sz="600" spc="-30"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42861" y="2037600"/>
            <a:ext cx="2447101" cy="1835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43162" y="3417400"/>
            <a:ext cx="1517222" cy="7449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33637" y="3407875"/>
            <a:ext cx="1536700" cy="764540"/>
          </a:xfrm>
          <a:custGeom>
            <a:avLst/>
            <a:gdLst/>
            <a:ahLst/>
            <a:cxnLst/>
            <a:rect l="l" t="t" r="r" b="b"/>
            <a:pathLst>
              <a:path w="1536700" h="764539">
                <a:moveTo>
                  <a:pt x="0" y="0"/>
                </a:moveTo>
                <a:lnTo>
                  <a:pt x="1536272" y="0"/>
                </a:lnTo>
                <a:lnTo>
                  <a:pt x="1536272" y="764023"/>
                </a:lnTo>
                <a:lnTo>
                  <a:pt x="0" y="7640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76333" y="2037600"/>
            <a:ext cx="2447098" cy="1835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78397" y="3468109"/>
            <a:ext cx="965724" cy="6435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68872" y="3458584"/>
            <a:ext cx="984885" cy="662940"/>
          </a:xfrm>
          <a:custGeom>
            <a:avLst/>
            <a:gdLst/>
            <a:ahLst/>
            <a:cxnLst/>
            <a:rect l="l" t="t" r="r" b="b"/>
            <a:pathLst>
              <a:path w="984885" h="662939">
                <a:moveTo>
                  <a:pt x="0" y="0"/>
                </a:moveTo>
                <a:lnTo>
                  <a:pt x="984774" y="0"/>
                </a:lnTo>
                <a:lnTo>
                  <a:pt x="984774" y="662614"/>
                </a:lnTo>
                <a:lnTo>
                  <a:pt x="0" y="66261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19224" y="1252387"/>
            <a:ext cx="941151" cy="7449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340075" y="4255916"/>
            <a:ext cx="2621280" cy="234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600" spc="-45">
                <a:latin typeface="Arial"/>
                <a:cs typeface="Arial"/>
              </a:rPr>
              <a:t>Gatys </a:t>
            </a:r>
            <a:r>
              <a:rPr dirty="0" sz="600" spc="-5">
                <a:latin typeface="Arial"/>
                <a:cs typeface="Arial"/>
              </a:rPr>
              <a:t>et </a:t>
            </a:r>
            <a:r>
              <a:rPr dirty="0" sz="600" spc="-20">
                <a:latin typeface="Arial"/>
                <a:cs typeface="Arial"/>
              </a:rPr>
              <a:t>al, </a:t>
            </a:r>
            <a:r>
              <a:rPr dirty="0" sz="600" spc="-25">
                <a:latin typeface="Arial"/>
                <a:cs typeface="Arial"/>
              </a:rPr>
              <a:t>“Image </a:t>
            </a:r>
            <a:r>
              <a:rPr dirty="0" sz="600" spc="-35">
                <a:latin typeface="Arial"/>
                <a:cs typeface="Arial"/>
              </a:rPr>
              <a:t>Style </a:t>
            </a:r>
            <a:r>
              <a:rPr dirty="0" sz="600" spc="-30">
                <a:latin typeface="Arial"/>
                <a:cs typeface="Arial"/>
              </a:rPr>
              <a:t>Transfer </a:t>
            </a:r>
            <a:r>
              <a:rPr dirty="0" sz="600" spc="-35">
                <a:latin typeface="Arial"/>
                <a:cs typeface="Arial"/>
              </a:rPr>
              <a:t>using </a:t>
            </a:r>
            <a:r>
              <a:rPr dirty="0" sz="600" spc="-25">
                <a:latin typeface="Arial"/>
                <a:cs typeface="Arial"/>
              </a:rPr>
              <a:t>Convolutional </a:t>
            </a:r>
            <a:r>
              <a:rPr dirty="0" sz="600" spc="-30">
                <a:latin typeface="Arial"/>
                <a:cs typeface="Arial"/>
              </a:rPr>
              <a:t>Neural </a:t>
            </a:r>
            <a:r>
              <a:rPr dirty="0" sz="600" spc="-20">
                <a:latin typeface="Arial"/>
                <a:cs typeface="Arial"/>
              </a:rPr>
              <a:t>Networks”, </a:t>
            </a:r>
            <a:r>
              <a:rPr dirty="0" sz="600" spc="-100">
                <a:latin typeface="Arial"/>
                <a:cs typeface="Arial"/>
              </a:rPr>
              <a:t>CVPR </a:t>
            </a:r>
            <a:r>
              <a:rPr dirty="0" sz="600" spc="-35">
                <a:latin typeface="Arial"/>
                <a:cs typeface="Arial"/>
              </a:rPr>
              <a:t>2016  </a:t>
            </a:r>
            <a:r>
              <a:rPr dirty="0" sz="600" spc="-45">
                <a:latin typeface="Arial"/>
                <a:cs typeface="Arial"/>
              </a:rPr>
              <a:t>Gatys </a:t>
            </a:r>
            <a:r>
              <a:rPr dirty="0" sz="600" spc="-5">
                <a:latin typeface="Arial"/>
                <a:cs typeface="Arial"/>
              </a:rPr>
              <a:t>et </a:t>
            </a:r>
            <a:r>
              <a:rPr dirty="0" sz="600" spc="-20">
                <a:latin typeface="Arial"/>
                <a:cs typeface="Arial"/>
              </a:rPr>
              <a:t>al, “Controlling </a:t>
            </a:r>
            <a:r>
              <a:rPr dirty="0" sz="600" spc="-30">
                <a:latin typeface="Arial"/>
                <a:cs typeface="Arial"/>
              </a:rPr>
              <a:t>Perceptual </a:t>
            </a:r>
            <a:r>
              <a:rPr dirty="0" sz="600" spc="-40">
                <a:latin typeface="Arial"/>
                <a:cs typeface="Arial"/>
              </a:rPr>
              <a:t>Factors </a:t>
            </a:r>
            <a:r>
              <a:rPr dirty="0" sz="600" spc="-10">
                <a:latin typeface="Arial"/>
                <a:cs typeface="Arial"/>
              </a:rPr>
              <a:t>in </a:t>
            </a:r>
            <a:r>
              <a:rPr dirty="0" sz="600" spc="-30">
                <a:latin typeface="Arial"/>
                <a:cs typeface="Arial"/>
              </a:rPr>
              <a:t>Neural </a:t>
            </a:r>
            <a:r>
              <a:rPr dirty="0" sz="600" spc="-35">
                <a:latin typeface="Arial"/>
                <a:cs typeface="Arial"/>
              </a:rPr>
              <a:t>Style </a:t>
            </a:r>
            <a:r>
              <a:rPr dirty="0" sz="600" spc="-25">
                <a:latin typeface="Arial"/>
                <a:cs typeface="Arial"/>
              </a:rPr>
              <a:t>Transfer”, </a:t>
            </a:r>
            <a:r>
              <a:rPr dirty="0" sz="600" spc="-100">
                <a:latin typeface="Arial"/>
                <a:cs typeface="Arial"/>
              </a:rPr>
              <a:t>CVPR  </a:t>
            </a:r>
            <a:r>
              <a:rPr dirty="0" sz="600" spc="-35"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050" y="1524741"/>
            <a:ext cx="838898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/>
              <a:t>Convolutional Neural</a:t>
            </a:r>
            <a:r>
              <a:rPr dirty="0" sz="4800" spc="-105"/>
              <a:t> </a:t>
            </a:r>
            <a:r>
              <a:rPr dirty="0" sz="4800" spc="-5"/>
              <a:t>Networks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5775" y="2426683"/>
            <a:ext cx="379920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(First without the brain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stuff)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3025" y="2592556"/>
            <a:ext cx="534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437" y="2320700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025" y="54736"/>
            <a:ext cx="45935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Fully </a:t>
            </a:r>
            <a:r>
              <a:rPr dirty="0" sz="3600" spc="-5"/>
              <a:t>Connected</a:t>
            </a:r>
            <a:r>
              <a:rPr dirty="0" sz="3600" spc="-90"/>
              <a:t> </a:t>
            </a:r>
            <a:r>
              <a:rPr dirty="0" sz="3600" spc="-5"/>
              <a:t>Layer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824250" y="904858"/>
            <a:ext cx="50450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32x32x3 image -&gt; </a:t>
            </a:r>
            <a:r>
              <a:rPr dirty="0" sz="2400">
                <a:latin typeface="Arial"/>
                <a:cs typeface="Arial"/>
              </a:rPr>
              <a:t>stretch </a:t>
            </a:r>
            <a:r>
              <a:rPr dirty="0" sz="2400" spc="-5">
                <a:latin typeface="Arial"/>
                <a:cs typeface="Arial"/>
              </a:rPr>
              <a:t>to 3072 </a:t>
            </a:r>
            <a:r>
              <a:rPr dirty="0" sz="2400">
                <a:latin typeface="Arial"/>
                <a:cs typeface="Arial"/>
              </a:rPr>
              <a:t>x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9516" y="2464255"/>
            <a:ext cx="1029335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 </a:t>
            </a:r>
            <a:r>
              <a:rPr dirty="0" sz="1800">
                <a:latin typeface="Arial"/>
                <a:cs typeface="Arial"/>
              </a:rPr>
              <a:t>x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825" y="1836393"/>
            <a:ext cx="1092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activation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0450" y="2353499"/>
            <a:ext cx="1682114" cy="212090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4" y="0"/>
                </a:lnTo>
                <a:lnTo>
                  <a:pt x="1681724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32174" y="2282924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50450" y="2282924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4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9" y="0"/>
                </a:lnTo>
                <a:lnTo>
                  <a:pt x="1681724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50450" y="2282924"/>
            <a:ext cx="1752600" cy="282575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9" y="0"/>
                </a:lnTo>
                <a:lnTo>
                  <a:pt x="1752299" y="211724"/>
                </a:lnTo>
                <a:lnTo>
                  <a:pt x="1681724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50450" y="2282924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4" y="70574"/>
                </a:lnTo>
                <a:lnTo>
                  <a:pt x="175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132174" y="2353499"/>
            <a:ext cx="0" cy="212090"/>
          </a:xfrm>
          <a:custGeom>
            <a:avLst/>
            <a:gdLst/>
            <a:ahLst/>
            <a:cxnLst/>
            <a:rect l="l" t="t" r="r" b="b"/>
            <a:pathLst>
              <a:path w="0"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26675" y="2375999"/>
            <a:ext cx="150495" cy="153035"/>
          </a:xfrm>
          <a:custGeom>
            <a:avLst/>
            <a:gdLst/>
            <a:ahLst/>
            <a:cxnLst/>
            <a:rect l="l" t="t" r="r" b="b"/>
            <a:pathLst>
              <a:path w="150495" h="153035">
                <a:moveTo>
                  <a:pt x="75149" y="152699"/>
                </a:moveTo>
                <a:lnTo>
                  <a:pt x="45898" y="146700"/>
                </a:lnTo>
                <a:lnTo>
                  <a:pt x="22010" y="130337"/>
                </a:lnTo>
                <a:lnTo>
                  <a:pt x="5905" y="106068"/>
                </a:lnTo>
                <a:lnTo>
                  <a:pt x="0" y="76349"/>
                </a:lnTo>
                <a:lnTo>
                  <a:pt x="5905" y="46631"/>
                </a:lnTo>
                <a:lnTo>
                  <a:pt x="22010" y="22362"/>
                </a:lnTo>
                <a:lnTo>
                  <a:pt x="45898" y="5999"/>
                </a:lnTo>
                <a:lnTo>
                  <a:pt x="75149" y="0"/>
                </a:lnTo>
                <a:lnTo>
                  <a:pt x="89879" y="1480"/>
                </a:lnTo>
                <a:lnTo>
                  <a:pt x="128288" y="22362"/>
                </a:lnTo>
                <a:lnTo>
                  <a:pt x="148842" y="61385"/>
                </a:lnTo>
                <a:lnTo>
                  <a:pt x="150299" y="76349"/>
                </a:lnTo>
                <a:lnTo>
                  <a:pt x="144394" y="106068"/>
                </a:lnTo>
                <a:lnTo>
                  <a:pt x="128288" y="130337"/>
                </a:lnTo>
                <a:lnTo>
                  <a:pt x="104401" y="146700"/>
                </a:lnTo>
                <a:lnTo>
                  <a:pt x="75149" y="152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26675" y="2375999"/>
            <a:ext cx="150495" cy="153035"/>
          </a:xfrm>
          <a:custGeom>
            <a:avLst/>
            <a:gdLst/>
            <a:ahLst/>
            <a:cxnLst/>
            <a:rect l="l" t="t" r="r" b="b"/>
            <a:pathLst>
              <a:path w="150495" h="153035">
                <a:moveTo>
                  <a:pt x="0" y="76349"/>
                </a:moveTo>
                <a:lnTo>
                  <a:pt x="5905" y="46631"/>
                </a:lnTo>
                <a:lnTo>
                  <a:pt x="22010" y="22362"/>
                </a:lnTo>
                <a:lnTo>
                  <a:pt x="45898" y="5999"/>
                </a:lnTo>
                <a:lnTo>
                  <a:pt x="75149" y="0"/>
                </a:lnTo>
                <a:lnTo>
                  <a:pt x="116843" y="12827"/>
                </a:lnTo>
                <a:lnTo>
                  <a:pt x="144579" y="47132"/>
                </a:lnTo>
                <a:lnTo>
                  <a:pt x="150299" y="76349"/>
                </a:lnTo>
                <a:lnTo>
                  <a:pt x="144394" y="106068"/>
                </a:lnTo>
                <a:lnTo>
                  <a:pt x="128288" y="130337"/>
                </a:lnTo>
                <a:lnTo>
                  <a:pt x="104401" y="146700"/>
                </a:lnTo>
                <a:lnTo>
                  <a:pt x="75149" y="152699"/>
                </a:lnTo>
                <a:lnTo>
                  <a:pt x="45898" y="146700"/>
                </a:lnTo>
                <a:lnTo>
                  <a:pt x="22010" y="130337"/>
                </a:lnTo>
                <a:lnTo>
                  <a:pt x="5905" y="106068"/>
                </a:lnTo>
                <a:lnTo>
                  <a:pt x="0" y="763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8924" y="2353499"/>
            <a:ext cx="2713990" cy="212090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24" y="0"/>
                </a:lnTo>
                <a:lnTo>
                  <a:pt x="2713724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02649" y="2282924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8924" y="2282924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24" y="70574"/>
                </a:moveTo>
                <a:lnTo>
                  <a:pt x="0" y="70574"/>
                </a:lnTo>
                <a:lnTo>
                  <a:pt x="70575" y="0"/>
                </a:lnTo>
                <a:lnTo>
                  <a:pt x="2784299" y="0"/>
                </a:lnTo>
                <a:lnTo>
                  <a:pt x="2713724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8924" y="2282924"/>
            <a:ext cx="2784475" cy="282575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5" y="0"/>
                </a:lnTo>
                <a:lnTo>
                  <a:pt x="2784299" y="0"/>
                </a:lnTo>
                <a:lnTo>
                  <a:pt x="2784299" y="211724"/>
                </a:lnTo>
                <a:lnTo>
                  <a:pt x="2713724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8924" y="2282924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24" y="70574"/>
                </a:lnTo>
                <a:lnTo>
                  <a:pt x="2784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02649" y="2353499"/>
            <a:ext cx="0" cy="212090"/>
          </a:xfrm>
          <a:custGeom>
            <a:avLst/>
            <a:gdLst/>
            <a:ahLst/>
            <a:cxnLst/>
            <a:rect l="l" t="t" r="r" b="b"/>
            <a:pathLst>
              <a:path w="0"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29500" y="2066999"/>
            <a:ext cx="542924" cy="257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61687" y="1836393"/>
            <a:ext cx="583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71137" y="2320700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88024" y="259255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46387" y="2424074"/>
            <a:ext cx="436880" cy="8890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83" y="8615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781838" y="2385501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78"/>
                </a:moveTo>
                <a:lnTo>
                  <a:pt x="1863" y="0"/>
                </a:lnTo>
                <a:lnTo>
                  <a:pt x="130582" y="49748"/>
                </a:lnTo>
                <a:lnTo>
                  <a:pt x="0" y="9437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781838" y="2385501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78"/>
                </a:moveTo>
                <a:lnTo>
                  <a:pt x="130582" y="49748"/>
                </a:lnTo>
                <a:lnTo>
                  <a:pt x="1863" y="0"/>
                </a:lnTo>
                <a:lnTo>
                  <a:pt x="0" y="94378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94499" y="2415400"/>
            <a:ext cx="443230" cy="6350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67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36798" y="2374478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86"/>
                </a:moveTo>
                <a:lnTo>
                  <a:pt x="1336" y="0"/>
                </a:lnTo>
                <a:lnTo>
                  <a:pt x="130331" y="49029"/>
                </a:lnTo>
                <a:lnTo>
                  <a:pt x="0" y="9438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836798" y="2374478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86"/>
                </a:moveTo>
                <a:lnTo>
                  <a:pt x="130331" y="49029"/>
                </a:lnTo>
                <a:lnTo>
                  <a:pt x="1336" y="0"/>
                </a:lnTo>
                <a:lnTo>
                  <a:pt x="0" y="94386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34" name="object 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3025" y="2592556"/>
            <a:ext cx="534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437" y="2320700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025" y="54736"/>
            <a:ext cx="45935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Fully </a:t>
            </a:r>
            <a:r>
              <a:rPr dirty="0" sz="3600" spc="-5"/>
              <a:t>Connected</a:t>
            </a:r>
            <a:r>
              <a:rPr dirty="0" sz="3600" spc="-90"/>
              <a:t> </a:t>
            </a:r>
            <a:r>
              <a:rPr dirty="0" sz="3600" spc="-5"/>
              <a:t>Layer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824250" y="904858"/>
            <a:ext cx="50450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32x32x3 image -&gt; </a:t>
            </a:r>
            <a:r>
              <a:rPr dirty="0" sz="2400">
                <a:latin typeface="Arial"/>
                <a:cs typeface="Arial"/>
              </a:rPr>
              <a:t>stretch </a:t>
            </a:r>
            <a:r>
              <a:rPr dirty="0" sz="2400" spc="-5">
                <a:latin typeface="Arial"/>
                <a:cs typeface="Arial"/>
              </a:rPr>
              <a:t>to 3072 </a:t>
            </a:r>
            <a:r>
              <a:rPr dirty="0" sz="2400">
                <a:latin typeface="Arial"/>
                <a:cs typeface="Arial"/>
              </a:rPr>
              <a:t>x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9516" y="2464255"/>
            <a:ext cx="1029335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 </a:t>
            </a:r>
            <a:r>
              <a:rPr dirty="0" sz="1800">
                <a:latin typeface="Arial"/>
                <a:cs typeface="Arial"/>
              </a:rPr>
              <a:t>x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825" y="1836393"/>
            <a:ext cx="1092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activation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0450" y="2353499"/>
            <a:ext cx="1682114" cy="212090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4" y="0"/>
                </a:lnTo>
                <a:lnTo>
                  <a:pt x="1681724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32174" y="2282924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50450" y="2282924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4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9" y="0"/>
                </a:lnTo>
                <a:lnTo>
                  <a:pt x="1681724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50450" y="2282924"/>
            <a:ext cx="1752600" cy="282575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9" y="0"/>
                </a:lnTo>
                <a:lnTo>
                  <a:pt x="1752299" y="211724"/>
                </a:lnTo>
                <a:lnTo>
                  <a:pt x="1681724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50450" y="2282924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4" y="70574"/>
                </a:lnTo>
                <a:lnTo>
                  <a:pt x="175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132174" y="2353499"/>
            <a:ext cx="0" cy="212090"/>
          </a:xfrm>
          <a:custGeom>
            <a:avLst/>
            <a:gdLst/>
            <a:ahLst/>
            <a:cxnLst/>
            <a:rect l="l" t="t" r="r" b="b"/>
            <a:pathLst>
              <a:path w="0"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26675" y="2375999"/>
            <a:ext cx="150495" cy="153035"/>
          </a:xfrm>
          <a:custGeom>
            <a:avLst/>
            <a:gdLst/>
            <a:ahLst/>
            <a:cxnLst/>
            <a:rect l="l" t="t" r="r" b="b"/>
            <a:pathLst>
              <a:path w="150495" h="153035">
                <a:moveTo>
                  <a:pt x="75149" y="152699"/>
                </a:moveTo>
                <a:lnTo>
                  <a:pt x="45898" y="146700"/>
                </a:lnTo>
                <a:lnTo>
                  <a:pt x="22010" y="130337"/>
                </a:lnTo>
                <a:lnTo>
                  <a:pt x="5905" y="106068"/>
                </a:lnTo>
                <a:lnTo>
                  <a:pt x="0" y="76349"/>
                </a:lnTo>
                <a:lnTo>
                  <a:pt x="5905" y="46631"/>
                </a:lnTo>
                <a:lnTo>
                  <a:pt x="22010" y="22362"/>
                </a:lnTo>
                <a:lnTo>
                  <a:pt x="45898" y="5999"/>
                </a:lnTo>
                <a:lnTo>
                  <a:pt x="75149" y="0"/>
                </a:lnTo>
                <a:lnTo>
                  <a:pt x="89879" y="1480"/>
                </a:lnTo>
                <a:lnTo>
                  <a:pt x="128288" y="22362"/>
                </a:lnTo>
                <a:lnTo>
                  <a:pt x="148842" y="61385"/>
                </a:lnTo>
                <a:lnTo>
                  <a:pt x="150299" y="76349"/>
                </a:lnTo>
                <a:lnTo>
                  <a:pt x="144394" y="106068"/>
                </a:lnTo>
                <a:lnTo>
                  <a:pt x="128288" y="130337"/>
                </a:lnTo>
                <a:lnTo>
                  <a:pt x="104401" y="146700"/>
                </a:lnTo>
                <a:lnTo>
                  <a:pt x="75149" y="152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26675" y="2375999"/>
            <a:ext cx="150495" cy="153035"/>
          </a:xfrm>
          <a:custGeom>
            <a:avLst/>
            <a:gdLst/>
            <a:ahLst/>
            <a:cxnLst/>
            <a:rect l="l" t="t" r="r" b="b"/>
            <a:pathLst>
              <a:path w="150495" h="153035">
                <a:moveTo>
                  <a:pt x="0" y="76349"/>
                </a:moveTo>
                <a:lnTo>
                  <a:pt x="5905" y="46631"/>
                </a:lnTo>
                <a:lnTo>
                  <a:pt x="22010" y="22362"/>
                </a:lnTo>
                <a:lnTo>
                  <a:pt x="45898" y="5999"/>
                </a:lnTo>
                <a:lnTo>
                  <a:pt x="75149" y="0"/>
                </a:lnTo>
                <a:lnTo>
                  <a:pt x="116843" y="12827"/>
                </a:lnTo>
                <a:lnTo>
                  <a:pt x="144579" y="47132"/>
                </a:lnTo>
                <a:lnTo>
                  <a:pt x="150299" y="76349"/>
                </a:lnTo>
                <a:lnTo>
                  <a:pt x="144394" y="106068"/>
                </a:lnTo>
                <a:lnTo>
                  <a:pt x="128288" y="130337"/>
                </a:lnTo>
                <a:lnTo>
                  <a:pt x="104401" y="146700"/>
                </a:lnTo>
                <a:lnTo>
                  <a:pt x="75149" y="152699"/>
                </a:lnTo>
                <a:lnTo>
                  <a:pt x="45898" y="146700"/>
                </a:lnTo>
                <a:lnTo>
                  <a:pt x="22010" y="130337"/>
                </a:lnTo>
                <a:lnTo>
                  <a:pt x="5905" y="106068"/>
                </a:lnTo>
                <a:lnTo>
                  <a:pt x="0" y="763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8924" y="2353499"/>
            <a:ext cx="2713990" cy="212090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24" y="0"/>
                </a:lnTo>
                <a:lnTo>
                  <a:pt x="2713724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02649" y="2282924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8924" y="2282924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24" y="70574"/>
                </a:moveTo>
                <a:lnTo>
                  <a:pt x="0" y="70574"/>
                </a:lnTo>
                <a:lnTo>
                  <a:pt x="70575" y="0"/>
                </a:lnTo>
                <a:lnTo>
                  <a:pt x="2784299" y="0"/>
                </a:lnTo>
                <a:lnTo>
                  <a:pt x="2713724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8924" y="2282924"/>
            <a:ext cx="2784475" cy="282575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5" y="0"/>
                </a:lnTo>
                <a:lnTo>
                  <a:pt x="2784299" y="0"/>
                </a:lnTo>
                <a:lnTo>
                  <a:pt x="2784299" y="211724"/>
                </a:lnTo>
                <a:lnTo>
                  <a:pt x="2713724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8924" y="2282924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24" y="70574"/>
                </a:lnTo>
                <a:lnTo>
                  <a:pt x="2784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02649" y="2353499"/>
            <a:ext cx="0" cy="212090"/>
          </a:xfrm>
          <a:custGeom>
            <a:avLst/>
            <a:gdLst/>
            <a:ahLst/>
            <a:cxnLst/>
            <a:rect l="l" t="t" r="r" b="b"/>
            <a:pathLst>
              <a:path w="0"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29500" y="2066999"/>
            <a:ext cx="542924" cy="257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61687" y="1836393"/>
            <a:ext cx="583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14600" y="3088213"/>
            <a:ext cx="2671445" cy="867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1</a:t>
            </a:r>
            <a:r>
              <a:rPr dirty="0" sz="1400" spc="-10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number: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dirty="0" sz="1400" spc="-5">
                <a:latin typeface="Arial"/>
                <a:cs typeface="Arial"/>
              </a:rPr>
              <a:t>the result of taking </a:t>
            </a: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dot product  between </a:t>
            </a: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row of </a:t>
            </a:r>
            <a:r>
              <a:rPr dirty="0" sz="1400">
                <a:latin typeface="Arial"/>
                <a:cs typeface="Arial"/>
              </a:rPr>
              <a:t>W </a:t>
            </a:r>
            <a:r>
              <a:rPr dirty="0" sz="1400" spc="-5">
                <a:latin typeface="Arial"/>
                <a:cs typeface="Arial"/>
              </a:rPr>
              <a:t>and the input  (a 3072-dimensional dot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product)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71137" y="2320700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88024" y="259255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74025" y="2746067"/>
            <a:ext cx="245110" cy="317500"/>
          </a:xfrm>
          <a:custGeom>
            <a:avLst/>
            <a:gdLst/>
            <a:ahLst/>
            <a:cxnLst/>
            <a:rect l="l" t="t" r="r" b="b"/>
            <a:pathLst>
              <a:path w="245110" h="317500">
                <a:moveTo>
                  <a:pt x="0" y="317032"/>
                </a:moveTo>
                <a:lnTo>
                  <a:pt x="24496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81647" y="2643455"/>
            <a:ext cx="116839" cy="132080"/>
          </a:xfrm>
          <a:custGeom>
            <a:avLst/>
            <a:gdLst/>
            <a:ahLst/>
            <a:cxnLst/>
            <a:rect l="l" t="t" r="r" b="b"/>
            <a:pathLst>
              <a:path w="116839" h="132080">
                <a:moveTo>
                  <a:pt x="74695" y="131470"/>
                </a:moveTo>
                <a:lnTo>
                  <a:pt x="0" y="73753"/>
                </a:lnTo>
                <a:lnTo>
                  <a:pt x="116635" y="0"/>
                </a:lnTo>
                <a:lnTo>
                  <a:pt x="74695" y="13147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81647" y="2643455"/>
            <a:ext cx="116839" cy="132080"/>
          </a:xfrm>
          <a:custGeom>
            <a:avLst/>
            <a:gdLst/>
            <a:ahLst/>
            <a:cxnLst/>
            <a:rect l="l" t="t" r="r" b="b"/>
            <a:pathLst>
              <a:path w="116839" h="132080">
                <a:moveTo>
                  <a:pt x="74695" y="131470"/>
                </a:moveTo>
                <a:lnTo>
                  <a:pt x="116635" y="0"/>
                </a:lnTo>
                <a:lnTo>
                  <a:pt x="0" y="73753"/>
                </a:lnTo>
                <a:lnTo>
                  <a:pt x="74695" y="131470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46387" y="2424074"/>
            <a:ext cx="436880" cy="8890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83" y="8615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81838" y="2385501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78"/>
                </a:moveTo>
                <a:lnTo>
                  <a:pt x="1863" y="0"/>
                </a:lnTo>
                <a:lnTo>
                  <a:pt x="130582" y="49748"/>
                </a:lnTo>
                <a:lnTo>
                  <a:pt x="0" y="9437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81838" y="2385501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78"/>
                </a:moveTo>
                <a:lnTo>
                  <a:pt x="130582" y="49748"/>
                </a:lnTo>
                <a:lnTo>
                  <a:pt x="1863" y="0"/>
                </a:lnTo>
                <a:lnTo>
                  <a:pt x="0" y="94378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94499" y="2415400"/>
            <a:ext cx="443230" cy="6350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67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36798" y="2374478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86"/>
                </a:moveTo>
                <a:lnTo>
                  <a:pt x="1336" y="0"/>
                </a:lnTo>
                <a:lnTo>
                  <a:pt x="130331" y="49029"/>
                </a:lnTo>
                <a:lnTo>
                  <a:pt x="0" y="9438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36798" y="2374478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86"/>
                </a:moveTo>
                <a:lnTo>
                  <a:pt x="130331" y="49029"/>
                </a:lnTo>
                <a:lnTo>
                  <a:pt x="1336" y="0"/>
                </a:lnTo>
                <a:lnTo>
                  <a:pt x="0" y="94386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38" name="object 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50" y="2168990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79621" y="142576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450" y="142576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450" y="142576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6450" y="142576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79621" y="2168990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95874" y="2248368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16</a:t>
            </a:fld>
            <a:endParaRPr sz="2000"/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81487" y="4181276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025" y="54736"/>
            <a:ext cx="37084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Convolution</a:t>
            </a:r>
            <a:r>
              <a:rPr dirty="0" sz="3600" spc="-100"/>
              <a:t> </a:t>
            </a:r>
            <a:r>
              <a:rPr dirty="0" sz="3600" spc="-5"/>
              <a:t>Layer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824250" y="904858"/>
            <a:ext cx="5960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32x32x3 image -&gt; preserve </a:t>
            </a:r>
            <a:r>
              <a:rPr dirty="0" sz="2400">
                <a:latin typeface="Arial"/>
                <a:cs typeface="Arial"/>
              </a:rPr>
              <a:t>spatial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1400" y="3704130"/>
            <a:ext cx="559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1375" y="2188704"/>
            <a:ext cx="648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8425" y="3729034"/>
            <a:ext cx="597535" cy="69532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309880">
              <a:lnSpc>
                <a:spcPct val="100000"/>
              </a:lnSpc>
              <a:spcBef>
                <a:spcPts val="575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50" y="2168990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79621" y="142576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450" y="142576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450" y="142576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6450" y="142576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79621" y="2168990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75900" y="3789643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5874" y="2248368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1487" y="4181276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3025" y="54736"/>
            <a:ext cx="37084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Convolution</a:t>
            </a:r>
            <a:r>
              <a:rPr dirty="0" sz="3600" spc="-100"/>
              <a:t> </a:t>
            </a:r>
            <a:r>
              <a:rPr dirty="0" sz="3600" spc="-5"/>
              <a:t>Layer</a:t>
            </a:r>
            <a:endParaRPr sz="3600"/>
          </a:p>
        </p:txBody>
      </p:sp>
      <p:sp>
        <p:nvSpPr>
          <p:cNvPr id="12" name="object 12"/>
          <p:cNvSpPr/>
          <p:nvPr/>
        </p:nvSpPr>
        <p:spPr>
          <a:xfrm>
            <a:off x="4145900" y="2455435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77502" y="2304737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29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45900" y="2304737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45900" y="2304737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45900" y="2304737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77502" y="2455435"/>
            <a:ext cx="0" cy="663575"/>
          </a:xfrm>
          <a:custGeom>
            <a:avLst/>
            <a:gdLst/>
            <a:ahLst/>
            <a:cxnLst/>
            <a:rect l="l" t="t" r="r" b="b"/>
            <a:pathLst>
              <a:path w="0"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93125" y="1685920"/>
            <a:ext cx="14973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5x5x3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25" y="4704900"/>
            <a:ext cx="1579880" cy="318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1388" sz="3000">
                <a:solidFill>
                  <a:srgbClr val="FFFFFF"/>
                </a:solidFill>
                <a:latin typeface="Arial"/>
                <a:cs typeface="Arial"/>
              </a:rPr>
              <a:t>5 -</a:t>
            </a:r>
            <a:r>
              <a:rPr dirty="0" baseline="1388" sz="3000" spc="-29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24250" y="904845"/>
            <a:ext cx="20916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32x32x3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70825" y="2723331"/>
            <a:ext cx="3465829" cy="852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Convolve </a:t>
            </a:r>
            <a:r>
              <a:rPr dirty="0" sz="1800" spc="-5">
                <a:latin typeface="Arial"/>
                <a:cs typeface="Arial"/>
              </a:rPr>
              <a:t>the filter with the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dirty="0" sz="1800" spc="-5">
                <a:latin typeface="Arial"/>
                <a:cs typeface="Arial"/>
              </a:rPr>
              <a:t>i.e. “slide over the image </a:t>
            </a:r>
            <a:r>
              <a:rPr dirty="0" sz="1800">
                <a:latin typeface="Arial"/>
                <a:cs typeface="Arial"/>
              </a:rPr>
              <a:t>spatially,  computing </a:t>
            </a:r>
            <a:r>
              <a:rPr dirty="0" sz="1800" spc="-5">
                <a:latin typeface="Arial"/>
                <a:cs typeface="Arial"/>
              </a:rPr>
              <a:t>dot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products”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8008" y="742474"/>
            <a:ext cx="1649166" cy="49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1125" y="1338150"/>
            <a:ext cx="3554875" cy="49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21313"/>
            <a:ext cx="4288790" cy="16116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Last time: Neural</a:t>
            </a:r>
            <a:r>
              <a:rPr dirty="0" sz="2800" spc="-95"/>
              <a:t> </a:t>
            </a:r>
            <a:r>
              <a:rPr dirty="0" sz="2800" spc="-5"/>
              <a:t>Networks</a:t>
            </a:r>
            <a:endParaRPr sz="2800"/>
          </a:p>
          <a:p>
            <a:pPr marL="45720" marR="1119505" indent="1905">
              <a:lnSpc>
                <a:spcPct val="157700"/>
              </a:lnSpc>
              <a:spcBef>
                <a:spcPts val="40"/>
              </a:spcBef>
            </a:pPr>
            <a:r>
              <a:rPr dirty="0" sz="2400" spc="-5"/>
              <a:t>Linear </a:t>
            </a:r>
            <a:r>
              <a:rPr dirty="0" sz="2400"/>
              <a:t>score </a:t>
            </a:r>
            <a:r>
              <a:rPr dirty="0" sz="2400" spc="-5"/>
              <a:t>function:  2-layer Neural</a:t>
            </a:r>
            <a:r>
              <a:rPr dirty="0" sz="2400" spc="-95"/>
              <a:t> </a:t>
            </a:r>
            <a:r>
              <a:rPr dirty="0" sz="2400" spc="-5"/>
              <a:t>Network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2788249" y="1860649"/>
            <a:ext cx="448309" cy="145732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6452" y="2196815"/>
            <a:ext cx="448309" cy="85661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229870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810"/>
              </a:spcBef>
            </a:pPr>
            <a:r>
              <a:rPr dirty="0" sz="2400">
                <a:latin typeface="Arial"/>
                <a:cs typeface="Arial"/>
              </a:rPr>
              <a:t>h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6478" y="3053325"/>
            <a:ext cx="904875" cy="272415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36478" y="1868642"/>
            <a:ext cx="913130" cy="328295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9" y="328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7608" y="2431438"/>
            <a:ext cx="368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W1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8680" y="2386272"/>
            <a:ext cx="448309" cy="47815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142875">
              <a:lnSpc>
                <a:spcPct val="100000"/>
              </a:lnSpc>
              <a:spcBef>
                <a:spcPts val="320"/>
              </a:spcBef>
            </a:pP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5179" y="2196815"/>
            <a:ext cx="1000760" cy="200660"/>
          </a:xfrm>
          <a:custGeom>
            <a:avLst/>
            <a:gdLst/>
            <a:ahLst/>
            <a:cxnLst/>
            <a:rect l="l" t="t" r="r" b="b"/>
            <a:pathLst>
              <a:path w="1000760" h="200660">
                <a:moveTo>
                  <a:pt x="0" y="0"/>
                </a:moveTo>
                <a:lnTo>
                  <a:pt x="1000499" y="2003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81191" y="2852884"/>
            <a:ext cx="969010" cy="200660"/>
          </a:xfrm>
          <a:custGeom>
            <a:avLst/>
            <a:gdLst/>
            <a:ahLst/>
            <a:cxnLst/>
            <a:rect l="l" t="t" r="r" b="b"/>
            <a:pathLst>
              <a:path w="969010" h="200660">
                <a:moveTo>
                  <a:pt x="0" y="200399"/>
                </a:moveTo>
                <a:lnTo>
                  <a:pt x="968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812060" y="2437627"/>
            <a:ext cx="368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W2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36575" y="3100856"/>
            <a:ext cx="534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9025" y="3100856"/>
            <a:ext cx="4070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2475" y="303170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7448" y="3532449"/>
            <a:ext cx="7521527" cy="795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2685" y="3527687"/>
            <a:ext cx="7531100" cy="805180"/>
          </a:xfrm>
          <a:custGeom>
            <a:avLst/>
            <a:gdLst/>
            <a:ahLst/>
            <a:cxnLst/>
            <a:rect l="l" t="t" r="r" b="b"/>
            <a:pathLst>
              <a:path w="7531100" h="805179">
                <a:moveTo>
                  <a:pt x="0" y="0"/>
                </a:moveTo>
                <a:lnTo>
                  <a:pt x="7531052" y="0"/>
                </a:lnTo>
                <a:lnTo>
                  <a:pt x="7531052" y="805149"/>
                </a:lnTo>
                <a:lnTo>
                  <a:pt x="0" y="8051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80325" y="4704900"/>
            <a:ext cx="1652270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r>
              <a:rPr dirty="0" baseline="-19230" sz="1950" spc="-75">
                <a:latin typeface="Arial"/>
                <a:cs typeface="Arial"/>
              </a:rPr>
              <a:t>3</a:t>
            </a:r>
            <a:endParaRPr baseline="-19230" sz="19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716014" y="4713450"/>
            <a:ext cx="19240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50" y="2168990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79621" y="142576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450" y="142576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450" y="142576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6450" y="142576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79621" y="2168990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95874" y="2248368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025" y="54736"/>
            <a:ext cx="37084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Convolution</a:t>
            </a:r>
            <a:r>
              <a:rPr dirty="0" sz="3600" spc="-100"/>
              <a:t> </a:t>
            </a:r>
            <a:r>
              <a:rPr dirty="0" sz="3600" spc="-5"/>
              <a:t>Layer</a:t>
            </a:r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4145900" y="2455435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77502" y="2304737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29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45900" y="2304737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45900" y="2304737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45900" y="2304737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77502" y="2455435"/>
            <a:ext cx="0" cy="663575"/>
          </a:xfrm>
          <a:custGeom>
            <a:avLst/>
            <a:gdLst/>
            <a:ahLst/>
            <a:cxnLst/>
            <a:rect l="l" t="t" r="r" b="b"/>
            <a:pathLst>
              <a:path w="0"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993125" y="1685920"/>
            <a:ext cx="1497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5x5x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4250" y="904845"/>
            <a:ext cx="2092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32x32x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0825" y="2723331"/>
            <a:ext cx="3465829" cy="852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Convolve </a:t>
            </a:r>
            <a:r>
              <a:rPr dirty="0" sz="1800" spc="-5">
                <a:latin typeface="Arial"/>
                <a:cs typeface="Arial"/>
              </a:rPr>
              <a:t>the filter with the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dirty="0" sz="1800" spc="-5">
                <a:latin typeface="Arial"/>
                <a:cs typeface="Arial"/>
              </a:rPr>
              <a:t>i.e. “slide over the image </a:t>
            </a:r>
            <a:r>
              <a:rPr dirty="0" sz="1800">
                <a:latin typeface="Arial"/>
                <a:cs typeface="Arial"/>
              </a:rPr>
              <a:t>spatially,  computing </a:t>
            </a:r>
            <a:r>
              <a:rPr dirty="0" sz="1800" spc="-5">
                <a:latin typeface="Arial"/>
                <a:cs typeface="Arial"/>
              </a:rPr>
              <a:t>dot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products”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36550" y="339880"/>
            <a:ext cx="289052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Filters always extend the full  depth of the input</a:t>
            </a:r>
            <a:r>
              <a:rPr dirty="0" sz="1800" spc="-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20555" y="1099187"/>
            <a:ext cx="547370" cy="488315"/>
          </a:xfrm>
          <a:custGeom>
            <a:avLst/>
            <a:gdLst/>
            <a:ahLst/>
            <a:cxnLst/>
            <a:rect l="l" t="t" r="r" b="b"/>
            <a:pathLst>
              <a:path w="547370" h="488315">
                <a:moveTo>
                  <a:pt x="547144" y="0"/>
                </a:moveTo>
                <a:lnTo>
                  <a:pt x="0" y="487865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88292" y="1575310"/>
            <a:ext cx="43180" cy="40640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0" y="40509"/>
                </a:moveTo>
                <a:lnTo>
                  <a:pt x="21791" y="0"/>
                </a:lnTo>
                <a:lnTo>
                  <a:pt x="42733" y="23485"/>
                </a:lnTo>
                <a:lnTo>
                  <a:pt x="0" y="4050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88292" y="1575310"/>
            <a:ext cx="43180" cy="40640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21791" y="0"/>
                </a:moveTo>
                <a:lnTo>
                  <a:pt x="0" y="40509"/>
                </a:lnTo>
                <a:lnTo>
                  <a:pt x="42733" y="23485"/>
                </a:lnTo>
                <a:lnTo>
                  <a:pt x="21791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55678" y="728099"/>
            <a:ext cx="2527300" cy="223520"/>
          </a:xfrm>
          <a:custGeom>
            <a:avLst/>
            <a:gdLst/>
            <a:ahLst/>
            <a:cxnLst/>
            <a:rect l="l" t="t" r="r" b="b"/>
            <a:pathLst>
              <a:path w="2527300" h="223519">
                <a:moveTo>
                  <a:pt x="2526971" y="0"/>
                </a:moveTo>
                <a:lnTo>
                  <a:pt x="0" y="22327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12620" y="935698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4442" y="31343"/>
                </a:moveTo>
                <a:lnTo>
                  <a:pt x="0" y="19476"/>
                </a:lnTo>
                <a:lnTo>
                  <a:pt x="41672" y="0"/>
                </a:lnTo>
                <a:lnTo>
                  <a:pt x="44442" y="3134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112620" y="935698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672" y="0"/>
                </a:moveTo>
                <a:lnTo>
                  <a:pt x="0" y="19476"/>
                </a:lnTo>
                <a:lnTo>
                  <a:pt x="44442" y="31343"/>
                </a:lnTo>
                <a:lnTo>
                  <a:pt x="41672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75900" y="3811297"/>
            <a:ext cx="280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1487" y="4202930"/>
            <a:ext cx="153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99125" y="4704900"/>
            <a:ext cx="1579880" cy="318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1388" sz="3000">
                <a:solidFill>
                  <a:srgbClr val="FFFFFF"/>
                </a:solidFill>
                <a:latin typeface="Arial"/>
                <a:cs typeface="Arial"/>
              </a:rPr>
              <a:t>5 -</a:t>
            </a:r>
            <a:r>
              <a:rPr dirty="0" baseline="1388" sz="3000" spc="-29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399" y="2313547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70002" y="2162849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8399" y="2162849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38399" y="2162849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38399" y="2162849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70002" y="2313547"/>
            <a:ext cx="0" cy="663575"/>
          </a:xfrm>
          <a:custGeom>
            <a:avLst/>
            <a:gdLst/>
            <a:ahLst/>
            <a:cxnLst/>
            <a:rect l="l" t="t" r="r" b="b"/>
            <a:pathLst>
              <a:path w="0"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34650" y="242865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34650" y="242865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45150" y="2569799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4650" y="2332500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9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0850" y="2183100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9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26950" y="256979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907525" y="35547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0949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Convolution</a:t>
            </a:r>
            <a:r>
              <a:rPr dirty="0" spc="-100"/>
              <a:t> </a:t>
            </a:r>
            <a:r>
              <a:rPr dirty="0" spc="-5"/>
              <a:t>Layer</a:t>
            </a:r>
          </a:p>
        </p:txBody>
      </p:sp>
      <p:sp>
        <p:nvSpPr>
          <p:cNvPr id="16" name="object 16"/>
          <p:cNvSpPr/>
          <p:nvPr/>
        </p:nvSpPr>
        <p:spPr>
          <a:xfrm>
            <a:off x="1221875" y="193407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35046" y="119084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21875" y="11908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21875" y="11908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21875" y="11908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35046" y="1934078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271825" y="829308"/>
            <a:ext cx="3372485" cy="952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dirty="0" sz="24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4261" y="1010249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7" y="0"/>
                </a:moveTo>
                <a:lnTo>
                  <a:pt x="0" y="21993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62199" y="121487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8"/>
                </a:moveTo>
                <a:lnTo>
                  <a:pt x="0" y="25270"/>
                </a:lnTo>
                <a:lnTo>
                  <a:pt x="38436" y="0"/>
                </a:lnTo>
                <a:lnTo>
                  <a:pt x="45687" y="306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62199" y="121487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6" y="0"/>
                </a:moveTo>
                <a:lnTo>
                  <a:pt x="0" y="25270"/>
                </a:lnTo>
                <a:lnTo>
                  <a:pt x="45687" y="30618"/>
                </a:lnTo>
                <a:lnTo>
                  <a:pt x="38436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90915" y="1493775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4" y="0"/>
                </a:moveTo>
                <a:lnTo>
                  <a:pt x="0" y="52318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50628" y="2002301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6" y="0"/>
                </a:lnTo>
                <a:lnTo>
                  <a:pt x="45988" y="29326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50628" y="2002301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6" y="0"/>
                </a:moveTo>
                <a:lnTo>
                  <a:pt x="0" y="30327"/>
                </a:lnTo>
                <a:lnTo>
                  <a:pt x="45988" y="29326"/>
                </a:lnTo>
                <a:lnTo>
                  <a:pt x="34586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28621" y="2885719"/>
            <a:ext cx="354965" cy="127000"/>
          </a:xfrm>
          <a:custGeom>
            <a:avLst/>
            <a:gdLst/>
            <a:ahLst/>
            <a:cxnLst/>
            <a:rect l="l" t="t" r="r" b="b"/>
            <a:pathLst>
              <a:path w="354964" h="127000">
                <a:moveTo>
                  <a:pt x="354478" y="12658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87913" y="2870902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35416" y="29632"/>
                </a:moveTo>
                <a:lnTo>
                  <a:pt x="0" y="279"/>
                </a:lnTo>
                <a:lnTo>
                  <a:pt x="45998" y="0"/>
                </a:lnTo>
                <a:lnTo>
                  <a:pt x="35416" y="29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587913" y="2870902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98" y="0"/>
                </a:moveTo>
                <a:lnTo>
                  <a:pt x="0" y="279"/>
                </a:lnTo>
                <a:lnTo>
                  <a:pt x="35416" y="29632"/>
                </a:lnTo>
                <a:lnTo>
                  <a:pt x="45998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144000" y="2813131"/>
            <a:ext cx="4799330" cy="1128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1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number:</a:t>
            </a:r>
            <a:endParaRPr sz="1800">
              <a:latin typeface="Arial"/>
              <a:cs typeface="Arial"/>
            </a:endParaRPr>
          </a:p>
          <a:p>
            <a:pPr marL="12700" marR="210820">
              <a:lnSpc>
                <a:spcPct val="100699"/>
              </a:lnSpc>
            </a:pPr>
            <a:r>
              <a:rPr dirty="0" sz="1800" spc="-5">
                <a:latin typeface="Arial"/>
                <a:cs typeface="Arial"/>
              </a:rPr>
              <a:t>the result of taking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dot product between the  filter and </a:t>
            </a:r>
            <a:r>
              <a:rPr dirty="0" sz="1800">
                <a:latin typeface="Arial"/>
                <a:cs typeface="Arial"/>
              </a:rPr>
              <a:t>a small </a:t>
            </a:r>
            <a:r>
              <a:rPr dirty="0" sz="1800" spc="-5">
                <a:latin typeface="Arial"/>
                <a:cs typeface="Arial"/>
              </a:rPr>
              <a:t>5x5x3 </a:t>
            </a:r>
            <a:r>
              <a:rPr dirty="0" sz="1800">
                <a:latin typeface="Arial"/>
                <a:cs typeface="Arial"/>
              </a:rPr>
              <a:t>chunk </a:t>
            </a:r>
            <a:r>
              <a:rPr dirty="0" sz="1800" spc="-5">
                <a:latin typeface="Arial"/>
                <a:cs typeface="Arial"/>
              </a:rPr>
              <a:t>of the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Arial"/>
                <a:cs typeface="Arial"/>
              </a:rPr>
              <a:t>(i.e. 5*5*3 </a:t>
            </a:r>
            <a:r>
              <a:rPr dirty="0" sz="1800">
                <a:latin typeface="Arial"/>
                <a:cs typeface="Arial"/>
              </a:rPr>
              <a:t>= </a:t>
            </a:r>
            <a:r>
              <a:rPr dirty="0" sz="1800" spc="-5">
                <a:latin typeface="Arial"/>
                <a:cs typeface="Arial"/>
              </a:rPr>
              <a:t>75-dimensional dot product </a:t>
            </a:r>
            <a:r>
              <a:rPr dirty="0" sz="1800">
                <a:latin typeface="Arial"/>
                <a:cs typeface="Arial"/>
              </a:rPr>
              <a:t>+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bias)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12024" y="1278250"/>
            <a:ext cx="370518" cy="282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216699" y="4035819"/>
            <a:ext cx="1225640" cy="39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6912" y="3968017"/>
            <a:ext cx="153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99125" y="4704900"/>
            <a:ext cx="1579880" cy="318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1388" sz="3000">
                <a:solidFill>
                  <a:srgbClr val="FFFFFF"/>
                </a:solidFill>
                <a:latin typeface="Arial"/>
                <a:cs typeface="Arial"/>
              </a:rPr>
              <a:t>5 -</a:t>
            </a:r>
            <a:r>
              <a:rPr dirty="0" baseline="1388" sz="3000" spc="-29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399" y="2313547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70002" y="2162849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8399" y="2162849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38399" y="2162849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38399" y="2162849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70002" y="2313547"/>
            <a:ext cx="0" cy="663575"/>
          </a:xfrm>
          <a:custGeom>
            <a:avLst/>
            <a:gdLst/>
            <a:ahLst/>
            <a:cxnLst/>
            <a:rect l="l" t="t" r="r" b="b"/>
            <a:pathLst>
              <a:path w="0"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34650" y="242865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34650" y="242865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45150" y="2569799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4650" y="2332500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9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0850" y="2183100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9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26950" y="256979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907525" y="35547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0949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Convolution</a:t>
            </a:r>
            <a:r>
              <a:rPr dirty="0" spc="-100"/>
              <a:t> </a:t>
            </a:r>
            <a:r>
              <a:rPr dirty="0" spc="-5"/>
              <a:t>Layer</a:t>
            </a:r>
          </a:p>
        </p:txBody>
      </p:sp>
      <p:sp>
        <p:nvSpPr>
          <p:cNvPr id="16" name="object 16"/>
          <p:cNvSpPr/>
          <p:nvPr/>
        </p:nvSpPr>
        <p:spPr>
          <a:xfrm>
            <a:off x="1221875" y="193407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35046" y="119084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21875" y="11908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21875" y="11908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21875" y="11908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35046" y="1934078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271825" y="829308"/>
            <a:ext cx="3372485" cy="952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dirty="0" sz="24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4261" y="1010249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7" y="0"/>
                </a:moveTo>
                <a:lnTo>
                  <a:pt x="0" y="21993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62199" y="121487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8"/>
                </a:moveTo>
                <a:lnTo>
                  <a:pt x="0" y="25270"/>
                </a:lnTo>
                <a:lnTo>
                  <a:pt x="38436" y="0"/>
                </a:lnTo>
                <a:lnTo>
                  <a:pt x="45687" y="306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62199" y="121487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6" y="0"/>
                </a:moveTo>
                <a:lnTo>
                  <a:pt x="0" y="25270"/>
                </a:lnTo>
                <a:lnTo>
                  <a:pt x="45687" y="30618"/>
                </a:lnTo>
                <a:lnTo>
                  <a:pt x="38436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90915" y="1493775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4" y="0"/>
                </a:moveTo>
                <a:lnTo>
                  <a:pt x="0" y="52318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50628" y="2002301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6" y="0"/>
                </a:lnTo>
                <a:lnTo>
                  <a:pt x="45988" y="29326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50628" y="2002301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6" y="0"/>
                </a:moveTo>
                <a:lnTo>
                  <a:pt x="0" y="30327"/>
                </a:lnTo>
                <a:lnTo>
                  <a:pt x="45988" y="29326"/>
                </a:lnTo>
                <a:lnTo>
                  <a:pt x="34586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71899" y="2573099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 h="0">
                <a:moveTo>
                  <a:pt x="0" y="0"/>
                </a:moveTo>
                <a:lnTo>
                  <a:pt x="23086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280549" y="2557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280549" y="2557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915450" y="2774831"/>
            <a:ext cx="241300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>
                <a:latin typeface="Arial"/>
                <a:cs typeface="Arial"/>
              </a:rPr>
              <a:t>convolve </a:t>
            </a:r>
            <a:r>
              <a:rPr dirty="0" sz="1800" spc="-5">
                <a:latin typeface="Arial"/>
                <a:cs typeface="Arial"/>
              </a:rPr>
              <a:t>(slide) over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all  </a:t>
            </a:r>
            <a:r>
              <a:rPr dirty="0" sz="1800">
                <a:latin typeface="Arial"/>
                <a:cs typeface="Arial"/>
              </a:rPr>
              <a:t>spatial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locations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74950" y="2055024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167175" y="1190849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74950" y="11908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399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74950" y="11908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399" y="0"/>
                </a:lnTo>
                <a:lnTo>
                  <a:pt x="956399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4950" y="11908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167175" y="2055024"/>
            <a:ext cx="0" cy="1894205"/>
          </a:xfrm>
          <a:custGeom>
            <a:avLst/>
            <a:gdLst/>
            <a:ahLst/>
            <a:cxnLst/>
            <a:rect l="l" t="t" r="r" b="b"/>
            <a:pathLst>
              <a:path w="0"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153374" y="587556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dirty="0" sz="18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36912" y="3968017"/>
            <a:ext cx="153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32469" y="3989864"/>
            <a:ext cx="153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99125" y="4704900"/>
            <a:ext cx="1579880" cy="318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1388" sz="3000">
                <a:solidFill>
                  <a:srgbClr val="FFFFFF"/>
                </a:solidFill>
                <a:latin typeface="Arial"/>
                <a:cs typeface="Arial"/>
              </a:rPr>
              <a:t>5 -</a:t>
            </a:r>
            <a:r>
              <a:rPr dirty="0" baseline="1388" sz="3000" spc="-29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699978" y="35125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04378" y="2101543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4950" y="2055024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67175" y="1190849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74950" y="11908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399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74950" y="11908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399" y="0"/>
                </a:lnTo>
                <a:lnTo>
                  <a:pt x="956399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74950" y="11908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67175" y="2055024"/>
            <a:ext cx="0" cy="1894205"/>
          </a:xfrm>
          <a:custGeom>
            <a:avLst/>
            <a:gdLst/>
            <a:ahLst/>
            <a:cxnLst/>
            <a:rect l="l" t="t" r="r" b="b"/>
            <a:pathLst>
              <a:path w="0"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38399" y="2313547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70002" y="2162849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DBB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38399" y="2162849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E0EE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38399" y="2162849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38399" y="2162849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70002" y="2313547"/>
            <a:ext cx="0" cy="663575"/>
          </a:xfrm>
          <a:custGeom>
            <a:avLst/>
            <a:gdLst/>
            <a:ahLst/>
            <a:cxnLst/>
            <a:rect l="l" t="t" r="r" b="b"/>
            <a:pathLst>
              <a:path w="0"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34650" y="242865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34650" y="242865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5150" y="2569799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64650" y="2332500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9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00850" y="2183100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9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26950" y="256979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907525" y="35547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71825" y="148155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6912" y="394636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3900" y="127734"/>
            <a:ext cx="30949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Convolution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5">
                <a:latin typeface="Arial"/>
                <a:cs typeface="Arial"/>
              </a:rPr>
              <a:t>Layer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52750" y="829308"/>
            <a:ext cx="2091689" cy="7531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dirty="0" sz="24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5x5x3</a:t>
            </a:r>
            <a:r>
              <a:rPr dirty="0" sz="2400" spc="-10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404261" y="1010249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7" y="0"/>
                </a:moveTo>
                <a:lnTo>
                  <a:pt x="0" y="21993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62199" y="121487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8"/>
                </a:moveTo>
                <a:lnTo>
                  <a:pt x="0" y="25270"/>
                </a:lnTo>
                <a:lnTo>
                  <a:pt x="38436" y="0"/>
                </a:lnTo>
                <a:lnTo>
                  <a:pt x="45687" y="306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62199" y="121487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6" y="0"/>
                </a:moveTo>
                <a:lnTo>
                  <a:pt x="0" y="25270"/>
                </a:lnTo>
                <a:lnTo>
                  <a:pt x="45687" y="30618"/>
                </a:lnTo>
                <a:lnTo>
                  <a:pt x="38436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90915" y="1493775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4" y="0"/>
                </a:moveTo>
                <a:lnTo>
                  <a:pt x="0" y="523189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50628" y="2002301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6" y="0"/>
                </a:lnTo>
                <a:lnTo>
                  <a:pt x="45988" y="29326"/>
                </a:lnTo>
                <a:lnTo>
                  <a:pt x="0" y="30327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050628" y="2002301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6" y="0"/>
                </a:moveTo>
                <a:lnTo>
                  <a:pt x="0" y="30327"/>
                </a:lnTo>
                <a:lnTo>
                  <a:pt x="45988" y="29326"/>
                </a:lnTo>
                <a:lnTo>
                  <a:pt x="34586" y="0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71899" y="2573099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 h="0">
                <a:moveTo>
                  <a:pt x="0" y="0"/>
                </a:moveTo>
                <a:lnTo>
                  <a:pt x="23086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280549" y="2557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280549" y="25573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915450" y="2774831"/>
            <a:ext cx="241300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>
                <a:latin typeface="Arial"/>
                <a:cs typeface="Arial"/>
              </a:rPr>
              <a:t>convolve </a:t>
            </a:r>
            <a:r>
              <a:rPr dirty="0" sz="1800" spc="-5">
                <a:latin typeface="Arial"/>
                <a:cs typeface="Arial"/>
              </a:rPr>
              <a:t>(slide) over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all  </a:t>
            </a:r>
            <a:r>
              <a:rPr dirty="0" sz="1800">
                <a:latin typeface="Arial"/>
                <a:cs typeface="Arial"/>
              </a:rPr>
              <a:t>spatial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locations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52928" y="2055024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545154" y="1190849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3" y="0"/>
                </a:lnTo>
                <a:lnTo>
                  <a:pt x="864173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DBB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52928" y="11908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399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E0EE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452928" y="11908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399" y="0"/>
                </a:lnTo>
                <a:lnTo>
                  <a:pt x="956399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452928" y="11908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545154" y="2055024"/>
            <a:ext cx="0" cy="1894205"/>
          </a:xfrm>
          <a:custGeom>
            <a:avLst/>
            <a:gdLst/>
            <a:ahLst/>
            <a:cxnLst/>
            <a:rect l="l" t="t" r="r" b="b"/>
            <a:pathLst>
              <a:path w="0"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122925" y="816156"/>
            <a:ext cx="175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activation</a:t>
            </a:r>
            <a:r>
              <a:rPr dirty="0" sz="1800" spc="-1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10446" y="3968210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77955" y="35125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482355" y="2101543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21875" y="193407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35046" y="119084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21875" y="11908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21875" y="11908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221875" y="11908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35046" y="1934078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4184575" y="4933"/>
            <a:ext cx="4107179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consider a second, </a:t>
            </a:r>
            <a:r>
              <a:rPr dirty="0" sz="2400" spc="-5">
                <a:solidFill>
                  <a:srgbClr val="37761C"/>
                </a:solidFill>
              </a:rPr>
              <a:t>green</a:t>
            </a:r>
            <a:r>
              <a:rPr dirty="0" sz="2400" spc="-105">
                <a:solidFill>
                  <a:srgbClr val="37761C"/>
                </a:solidFill>
              </a:rPr>
              <a:t> </a:t>
            </a:r>
            <a:r>
              <a:rPr dirty="0" sz="2400" spc="-5"/>
              <a:t>filter</a:t>
            </a:r>
            <a:endParaRPr sz="2400"/>
          </a:p>
        </p:txBody>
      </p:sp>
      <p:sp>
        <p:nvSpPr>
          <p:cNvPr id="52" name="object 52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99125" y="4704900"/>
            <a:ext cx="1579880" cy="318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1388" sz="3000">
                <a:solidFill>
                  <a:srgbClr val="FFFFFF"/>
                </a:solidFill>
                <a:latin typeface="Arial"/>
                <a:cs typeface="Arial"/>
              </a:rPr>
              <a:t>5 -</a:t>
            </a:r>
            <a:r>
              <a:rPr dirty="0" baseline="1388" sz="3000" spc="-29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1875" y="170547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35046" y="96224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875" y="9622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21875" y="9622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21875" y="9622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35046" y="1705478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03349" y="1826424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95575" y="962249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03349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399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03349" y="9622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399" y="0"/>
                </a:lnTo>
                <a:lnTo>
                  <a:pt x="956399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03349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95575" y="1826424"/>
            <a:ext cx="0" cy="1894205"/>
          </a:xfrm>
          <a:custGeom>
            <a:avLst/>
            <a:gdLst/>
            <a:ahLst/>
            <a:cxnLst/>
            <a:rect l="l" t="t" r="r" b="b"/>
            <a:pathLst>
              <a:path w="0"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907525" y="33261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1825" y="125295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6912" y="371776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28900" y="2344499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 h="0">
                <a:moveTo>
                  <a:pt x="0" y="0"/>
                </a:moveTo>
                <a:lnTo>
                  <a:pt x="23086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37549" y="23287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37549" y="23287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924850" y="2393831"/>
            <a:ext cx="1866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Convolution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52727" y="1826424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44953" y="962249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DBB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52727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400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E0EE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52727" y="9622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400" y="0"/>
                </a:lnTo>
                <a:lnTo>
                  <a:pt x="956400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52727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4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44953" y="1826424"/>
            <a:ext cx="0" cy="1894205"/>
          </a:xfrm>
          <a:custGeom>
            <a:avLst/>
            <a:gdLst/>
            <a:ahLst/>
            <a:cxnLst/>
            <a:rect l="l" t="t" r="r" b="b"/>
            <a:pathLst>
              <a:path w="0"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903725" y="587556"/>
            <a:ext cx="175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activation</a:t>
            </a:r>
            <a:r>
              <a:rPr dirty="0" sz="1800" spc="-1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38846" y="3739610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4431" y="330315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86130" y="1722843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49349" y="157840"/>
            <a:ext cx="818959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/>
              <a:t>For example, if we had </a:t>
            </a:r>
            <a:r>
              <a:rPr dirty="0" sz="2000"/>
              <a:t>6 </a:t>
            </a:r>
            <a:r>
              <a:rPr dirty="0" sz="2000" spc="-5"/>
              <a:t>5x5 filters, we’ll get </a:t>
            </a:r>
            <a:r>
              <a:rPr dirty="0" sz="2000"/>
              <a:t>6 separate </a:t>
            </a:r>
            <a:r>
              <a:rPr dirty="0" sz="2000" spc="-5"/>
              <a:t>activation</a:t>
            </a:r>
            <a:r>
              <a:rPr dirty="0" sz="2000" spc="-75"/>
              <a:t> </a:t>
            </a:r>
            <a:r>
              <a:rPr dirty="0" sz="2000" spc="-5"/>
              <a:t>maps:</a:t>
            </a:r>
            <a:endParaRPr sz="2000"/>
          </a:p>
        </p:txBody>
      </p:sp>
      <p:sp>
        <p:nvSpPr>
          <p:cNvPr id="32" name="object 32"/>
          <p:cNvSpPr/>
          <p:nvPr/>
        </p:nvSpPr>
        <p:spPr>
          <a:xfrm>
            <a:off x="6005127" y="1826424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097353" y="962249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05127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400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005127" y="9622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400" y="0"/>
                </a:lnTo>
                <a:lnTo>
                  <a:pt x="956400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005127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4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097353" y="1826424"/>
            <a:ext cx="0" cy="1894205"/>
          </a:xfrm>
          <a:custGeom>
            <a:avLst/>
            <a:gdLst/>
            <a:ahLst/>
            <a:cxnLst/>
            <a:rect l="l" t="t" r="r" b="b"/>
            <a:pathLst>
              <a:path w="0"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157527" y="1826424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49753" y="962249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CBC1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157527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400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FFF4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157527" y="9622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400" y="0"/>
                </a:lnTo>
                <a:lnTo>
                  <a:pt x="956400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157527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4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249753" y="1826424"/>
            <a:ext cx="0" cy="1894205"/>
          </a:xfrm>
          <a:custGeom>
            <a:avLst/>
            <a:gdLst/>
            <a:ahLst/>
            <a:cxnLst/>
            <a:rect l="l" t="t" r="r" b="b"/>
            <a:pathLst>
              <a:path w="0"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09927" y="1826424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402153" y="962249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DA7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09927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400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309927" y="9622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400" y="0"/>
                </a:lnTo>
                <a:lnTo>
                  <a:pt x="956400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309927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4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402153" y="1826424"/>
            <a:ext cx="0" cy="1894205"/>
          </a:xfrm>
          <a:custGeom>
            <a:avLst/>
            <a:gdLst/>
            <a:ahLst/>
            <a:cxnLst/>
            <a:rect l="l" t="t" r="r" b="b"/>
            <a:pathLst>
              <a:path w="0"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462327" y="1826424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554552" y="962249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C9B7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462327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400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FCEA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62327" y="9622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400" y="0"/>
                </a:lnTo>
                <a:lnTo>
                  <a:pt x="956400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462327" y="96224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4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554552" y="1826424"/>
            <a:ext cx="0" cy="1894205"/>
          </a:xfrm>
          <a:custGeom>
            <a:avLst/>
            <a:gdLst/>
            <a:ahLst/>
            <a:cxnLst/>
            <a:rect l="l" t="t" r="r" b="b"/>
            <a:pathLst>
              <a:path w="0"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892674" y="4173625"/>
            <a:ext cx="63995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We </a:t>
            </a:r>
            <a:r>
              <a:rPr dirty="0" sz="2000">
                <a:latin typeface="Arial"/>
                <a:cs typeface="Arial"/>
              </a:rPr>
              <a:t>stack </a:t>
            </a:r>
            <a:r>
              <a:rPr dirty="0" sz="2000" spc="-5">
                <a:latin typeface="Arial"/>
                <a:cs typeface="Arial"/>
              </a:rPr>
              <a:t>these up to get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“new image” of </a:t>
            </a: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28x28x6!</a:t>
            </a:r>
            <a:endParaRPr sz="20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59" name="object 5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250" y="219306"/>
            <a:ext cx="7517765" cy="57594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 b="1">
                <a:latin typeface="Arial"/>
                <a:cs typeface="Arial"/>
              </a:rPr>
              <a:t>Preview: </a:t>
            </a:r>
            <a:r>
              <a:rPr dirty="0" sz="1800" spc="-5"/>
              <a:t>ConvNet is </a:t>
            </a:r>
            <a:r>
              <a:rPr dirty="0" sz="1800"/>
              <a:t>a sequence </a:t>
            </a:r>
            <a:r>
              <a:rPr dirty="0" sz="1800" spc="-5"/>
              <a:t>of Convolution Layers, interspersed with  activation</a:t>
            </a:r>
            <a:r>
              <a:rPr dirty="0" sz="1800" spc="-100"/>
              <a:t> </a:t>
            </a:r>
            <a:r>
              <a:rPr dirty="0" sz="1800" spc="-5"/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7074" y="186952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0246" y="112629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7074" y="11262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7074" y="112629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7074" y="11262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246" y="1869527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2724" y="349018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7025" y="1417005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112" y="388181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874" y="2404949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 h="0">
                <a:moveTo>
                  <a:pt x="0" y="0"/>
                </a:moveTo>
                <a:lnTo>
                  <a:pt x="9304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12325" y="2389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12325" y="2389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91675" y="186952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04846" y="112629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91675" y="11262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91675" y="112629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91675" y="11262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04846" y="1869527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377325" y="349018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27" name="object 2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741625" y="1417005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06712" y="388181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94225" y="2483080"/>
            <a:ext cx="749300" cy="14046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  <a:p>
            <a:pPr algn="just" marL="12700" marR="118745">
              <a:lnSpc>
                <a:spcPct val="100699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5x5x3  filters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250" y="219306"/>
            <a:ext cx="7695565" cy="57594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 b="1">
                <a:latin typeface="Arial"/>
                <a:cs typeface="Arial"/>
              </a:rPr>
              <a:t>Preview: </a:t>
            </a:r>
            <a:r>
              <a:rPr dirty="0" sz="1800" spc="-5"/>
              <a:t>ConvNet is </a:t>
            </a:r>
            <a:r>
              <a:rPr dirty="0" sz="1800"/>
              <a:t>a sequence </a:t>
            </a:r>
            <a:r>
              <a:rPr dirty="0" sz="1800" spc="-5"/>
              <a:t>of Convolutional Layers, interspersed with  activation</a:t>
            </a:r>
            <a:r>
              <a:rPr dirty="0" sz="1800" spc="-100"/>
              <a:t> </a:t>
            </a:r>
            <a:r>
              <a:rPr dirty="0" sz="1800" spc="-5"/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7074" y="186952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0246" y="112629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7074" y="11262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7074" y="112629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7074" y="11262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246" y="1869527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2724" y="349018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7025" y="1417005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112" y="388181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874" y="2404949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 h="0">
                <a:moveTo>
                  <a:pt x="0" y="0"/>
                </a:moveTo>
                <a:lnTo>
                  <a:pt x="9304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12325" y="2389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12325" y="2389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94225" y="2483080"/>
            <a:ext cx="749300" cy="14046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  <a:p>
            <a:pPr algn="just" marL="12700" marR="118745">
              <a:lnSpc>
                <a:spcPct val="100699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5x5x3  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1675" y="186952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04846" y="112629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91675" y="11262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91675" y="112629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91675" y="11262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04846" y="1869527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377325" y="349018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41625" y="1417005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06712" y="388181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25075" y="2404949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 h="0">
                <a:moveTo>
                  <a:pt x="0" y="0"/>
                </a:moveTo>
                <a:lnTo>
                  <a:pt x="9304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55524" y="2389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55524" y="2389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337425" y="2483080"/>
            <a:ext cx="749300" cy="14046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  <a:p>
            <a:pPr marL="12700" marR="29845">
              <a:lnSpc>
                <a:spcPct val="100699"/>
              </a:lnSpc>
            </a:pP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e.g.</a:t>
            </a:r>
            <a:r>
              <a:rPr dirty="0" sz="1800" spc="-95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10  5x5x</a:t>
            </a:r>
            <a:r>
              <a:rPr dirty="0" sz="1800" spc="-5" b="1">
                <a:solidFill>
                  <a:srgbClr val="37761C"/>
                </a:solidFill>
                <a:latin typeface="Arial"/>
                <a:cs typeface="Arial"/>
              </a:rPr>
              <a:t>6  </a:t>
            </a: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34874" y="186952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48047" y="112629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ADBB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34874" y="11262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E0EE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34874" y="112629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34874" y="11262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648047" y="1869527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15874" y="2404949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 h="0">
                <a:moveTo>
                  <a:pt x="0" y="0"/>
                </a:moveTo>
                <a:lnTo>
                  <a:pt x="9304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746324" y="2389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746324" y="23892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928225" y="2483080"/>
            <a:ext cx="74930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45" name="object 4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144825" y="2220983"/>
            <a:ext cx="415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73713" y="3881813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20525" y="349018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84825" y="1417005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900" y="109406"/>
            <a:ext cx="88836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Preview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72825" y="111438"/>
            <a:ext cx="19583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i="1">
                <a:latin typeface="Arial"/>
                <a:cs typeface="Arial"/>
              </a:rPr>
              <a:t>[Zeiler and Fergus</a:t>
            </a:r>
            <a:r>
              <a:rPr dirty="0" sz="1400" spc="-90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2013]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1874" y="61731"/>
            <a:ext cx="2118995" cy="311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">
              <a:lnSpc>
                <a:spcPct val="117200"/>
              </a:lnSpc>
              <a:spcBef>
                <a:spcPts val="100"/>
              </a:spcBef>
            </a:pPr>
            <a:r>
              <a:rPr dirty="0" sz="800" spc="-35">
                <a:latin typeface="Arial"/>
                <a:cs typeface="Arial"/>
              </a:rPr>
              <a:t>Visualization </a:t>
            </a:r>
            <a:r>
              <a:rPr dirty="0" sz="800" spc="-5">
                <a:latin typeface="Arial"/>
                <a:cs typeface="Arial"/>
              </a:rPr>
              <a:t>of </a:t>
            </a:r>
            <a:r>
              <a:rPr dirty="0" sz="800" spc="-75">
                <a:latin typeface="Arial"/>
                <a:cs typeface="Arial"/>
              </a:rPr>
              <a:t>VGG-16 </a:t>
            </a:r>
            <a:r>
              <a:rPr dirty="0" sz="800" spc="-35">
                <a:latin typeface="Arial"/>
                <a:cs typeface="Arial"/>
              </a:rPr>
              <a:t>by </a:t>
            </a:r>
            <a:r>
              <a:rPr dirty="0" sz="800" spc="-65">
                <a:latin typeface="Arial"/>
                <a:cs typeface="Arial"/>
              </a:rPr>
              <a:t>Lane </a:t>
            </a:r>
            <a:r>
              <a:rPr dirty="0" sz="800" spc="-30">
                <a:latin typeface="Arial"/>
                <a:cs typeface="Arial"/>
              </a:rPr>
              <a:t>McIntosh. </a:t>
            </a:r>
            <a:r>
              <a:rPr dirty="0" sz="800" spc="-75">
                <a:latin typeface="Arial"/>
                <a:cs typeface="Arial"/>
              </a:rPr>
              <a:t>VGG-16  </a:t>
            </a:r>
            <a:r>
              <a:rPr dirty="0" sz="800" spc="-20">
                <a:latin typeface="Arial"/>
                <a:cs typeface="Arial"/>
              </a:rPr>
              <a:t>architecture </a:t>
            </a:r>
            <a:r>
              <a:rPr dirty="0" sz="800" spc="-10">
                <a:latin typeface="Arial"/>
                <a:cs typeface="Arial"/>
              </a:rPr>
              <a:t>from </a:t>
            </a:r>
            <a:r>
              <a:rPr dirty="0" sz="800" spc="-45">
                <a:latin typeface="Arial"/>
                <a:cs typeface="Arial"/>
              </a:rPr>
              <a:t>[Simonyan </a:t>
            </a:r>
            <a:r>
              <a:rPr dirty="0" sz="800" spc="-40">
                <a:latin typeface="Arial"/>
                <a:cs typeface="Arial"/>
              </a:rPr>
              <a:t>and </a:t>
            </a:r>
            <a:r>
              <a:rPr dirty="0" sz="800" spc="-55">
                <a:latin typeface="Arial"/>
                <a:cs typeface="Arial"/>
              </a:rPr>
              <a:t>Zisserman</a:t>
            </a:r>
            <a:r>
              <a:rPr dirty="0" sz="800" spc="-80">
                <a:latin typeface="Arial"/>
                <a:cs typeface="Arial"/>
              </a:rPr>
              <a:t> </a:t>
            </a:r>
            <a:r>
              <a:rPr dirty="0" sz="800" spc="-35">
                <a:latin typeface="Arial"/>
                <a:cs typeface="Arial"/>
              </a:rPr>
              <a:t>2014].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24" y="488412"/>
            <a:ext cx="9050550" cy="4166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900" y="109406"/>
            <a:ext cx="88836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Preview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77150" y="3019774"/>
            <a:ext cx="3085244" cy="1568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08250" y="3125881"/>
            <a:ext cx="1176474" cy="1453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27825" y="89949"/>
            <a:ext cx="6206071" cy="28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050" y="76899"/>
            <a:ext cx="4308849" cy="4455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8216" y="256375"/>
            <a:ext cx="683895" cy="632460"/>
          </a:xfrm>
          <a:custGeom>
            <a:avLst/>
            <a:gdLst/>
            <a:ahLst/>
            <a:cxnLst/>
            <a:rect l="l" t="t" r="r" b="b"/>
            <a:pathLst>
              <a:path w="683894" h="632460">
                <a:moveTo>
                  <a:pt x="0" y="0"/>
                </a:moveTo>
                <a:lnTo>
                  <a:pt x="683699" y="0"/>
                </a:lnTo>
                <a:lnTo>
                  <a:pt x="683699" y="632399"/>
                </a:lnTo>
                <a:lnTo>
                  <a:pt x="0" y="632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0199" y="0"/>
            <a:ext cx="957580" cy="256540"/>
          </a:xfrm>
          <a:custGeom>
            <a:avLst/>
            <a:gdLst/>
            <a:ahLst/>
            <a:cxnLst/>
            <a:rect l="l" t="t" r="r" b="b"/>
            <a:pathLst>
              <a:path w="957580" h="256540">
                <a:moveTo>
                  <a:pt x="957299" y="0"/>
                </a:moveTo>
                <a:lnTo>
                  <a:pt x="957299" y="256375"/>
                </a:lnTo>
                <a:lnTo>
                  <a:pt x="0" y="256375"/>
                </a:lnTo>
                <a:lnTo>
                  <a:pt x="0" y="0"/>
                </a:lnTo>
                <a:lnTo>
                  <a:pt x="957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51925" y="170029"/>
            <a:ext cx="7163149" cy="25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339775" y="523733"/>
            <a:ext cx="2563495" cy="664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example 5x5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dirty="0" sz="1800" spc="-5">
                <a:latin typeface="Arial"/>
                <a:cs typeface="Arial"/>
              </a:rPr>
              <a:t>(32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total)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03166" y="170126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699"/>
                </a:lnTo>
                <a:lnTo>
                  <a:pt x="0" y="257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2824" y="1314599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9" y="0"/>
                </a:lnTo>
                <a:lnTo>
                  <a:pt x="565499" y="632399"/>
                </a:lnTo>
                <a:lnTo>
                  <a:pt x="0" y="632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4866" y="427826"/>
            <a:ext cx="792480" cy="1109980"/>
          </a:xfrm>
          <a:custGeom>
            <a:avLst/>
            <a:gdLst/>
            <a:ahLst/>
            <a:cxnLst/>
            <a:rect l="l" t="t" r="r" b="b"/>
            <a:pathLst>
              <a:path w="792480" h="1109980">
                <a:moveTo>
                  <a:pt x="792199" y="0"/>
                </a:moveTo>
                <a:lnTo>
                  <a:pt x="0" y="1109965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84645" y="1519512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0" y="88646"/>
                </a:moveTo>
                <a:lnTo>
                  <a:pt x="24610" y="0"/>
                </a:lnTo>
                <a:lnTo>
                  <a:pt x="75833" y="36558"/>
                </a:lnTo>
                <a:lnTo>
                  <a:pt x="0" y="886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84645" y="1519512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24610" y="0"/>
                </a:moveTo>
                <a:lnTo>
                  <a:pt x="0" y="88646"/>
                </a:lnTo>
                <a:lnTo>
                  <a:pt x="75833" y="36558"/>
                </a:lnTo>
                <a:lnTo>
                  <a:pt x="2461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82175" y="2908099"/>
            <a:ext cx="4042149" cy="472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278149" y="1856306"/>
            <a:ext cx="3530600" cy="85216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We </a:t>
            </a:r>
            <a:r>
              <a:rPr dirty="0" sz="1800">
                <a:latin typeface="Arial"/>
                <a:cs typeface="Arial"/>
              </a:rPr>
              <a:t>call </a:t>
            </a:r>
            <a:r>
              <a:rPr dirty="0" sz="1800" spc="-5">
                <a:latin typeface="Arial"/>
                <a:cs typeface="Arial"/>
              </a:rPr>
              <a:t>the layer </a:t>
            </a:r>
            <a:r>
              <a:rPr dirty="0" sz="1800">
                <a:latin typeface="Arial"/>
                <a:cs typeface="Arial"/>
              </a:rPr>
              <a:t>convolutional  </a:t>
            </a:r>
            <a:r>
              <a:rPr dirty="0" sz="1800" spc="-5">
                <a:latin typeface="Arial"/>
                <a:cs typeface="Arial"/>
              </a:rPr>
              <a:t>because it is related to </a:t>
            </a:r>
            <a:r>
              <a:rPr dirty="0" sz="1800">
                <a:latin typeface="Arial"/>
                <a:cs typeface="Arial"/>
              </a:rPr>
              <a:t>convolution  </a:t>
            </a:r>
            <a:r>
              <a:rPr dirty="0" sz="1800" spc="-5">
                <a:latin typeface="Arial"/>
                <a:cs typeface="Arial"/>
              </a:rPr>
              <a:t>of two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signals: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74124" y="3438549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338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42659" y="3352099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62930" y="86450"/>
                </a:moveTo>
                <a:lnTo>
                  <a:pt x="0" y="86450"/>
                </a:lnTo>
                <a:lnTo>
                  <a:pt x="31465" y="0"/>
                </a:lnTo>
                <a:lnTo>
                  <a:pt x="62930" y="8645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42659" y="3352099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62930" y="86450"/>
                </a:moveTo>
                <a:lnTo>
                  <a:pt x="31465" y="0"/>
                </a:lnTo>
                <a:lnTo>
                  <a:pt x="0" y="86450"/>
                </a:lnTo>
                <a:lnTo>
                  <a:pt x="62930" y="8645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968200" y="3810387"/>
            <a:ext cx="301879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elementwise multiplication and </a:t>
            </a:r>
            <a:r>
              <a:rPr dirty="0" sz="1400">
                <a:latin typeface="Arial"/>
                <a:cs typeface="Arial"/>
              </a:rPr>
              <a:t>sum </a:t>
            </a:r>
            <a:r>
              <a:rPr dirty="0" sz="1400" spc="-5">
                <a:latin typeface="Arial"/>
                <a:cs typeface="Arial"/>
              </a:rPr>
              <a:t>of  </a:t>
            </a: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filter and the </a:t>
            </a:r>
            <a:r>
              <a:rPr dirty="0" sz="1400">
                <a:latin typeface="Arial"/>
                <a:cs typeface="Arial"/>
              </a:rPr>
              <a:t>signal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(image)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104800" y="381842"/>
            <a:ext cx="1943100" cy="57594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</a:rPr>
              <a:t>one filter</a:t>
            </a:r>
            <a:r>
              <a:rPr dirty="0" sz="1800" spc="-95">
                <a:solidFill>
                  <a:srgbClr val="FF0000"/>
                </a:solidFill>
              </a:rPr>
              <a:t> </a:t>
            </a:r>
            <a:r>
              <a:rPr dirty="0" sz="1800" spc="-5">
                <a:solidFill>
                  <a:srgbClr val="FF0000"/>
                </a:solidFill>
              </a:rPr>
              <a:t>=&gt;</a:t>
            </a:r>
            <a:endParaRPr sz="180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solidFill>
                  <a:srgbClr val="FF0000"/>
                </a:solidFill>
              </a:rPr>
              <a:t>one activation</a:t>
            </a:r>
            <a:r>
              <a:rPr dirty="0" sz="1800" spc="-95">
                <a:solidFill>
                  <a:srgbClr val="FF0000"/>
                </a:solidFill>
              </a:rPr>
              <a:t> </a:t>
            </a:r>
            <a:r>
              <a:rPr dirty="0" sz="1800" spc="-5">
                <a:solidFill>
                  <a:srgbClr val="FF0000"/>
                </a:solidFill>
              </a:rPr>
              <a:t>map</a:t>
            </a:r>
            <a:endParaRPr sz="1800"/>
          </a:p>
        </p:txBody>
      </p:sp>
      <p:sp>
        <p:nvSpPr>
          <p:cNvPr id="19" name="object 19"/>
          <p:cNvSpPr/>
          <p:nvPr/>
        </p:nvSpPr>
        <p:spPr>
          <a:xfrm>
            <a:off x="4908591" y="178726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699"/>
                </a:lnTo>
                <a:lnTo>
                  <a:pt x="0" y="257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53261" y="436426"/>
            <a:ext cx="3879850" cy="2150745"/>
          </a:xfrm>
          <a:custGeom>
            <a:avLst/>
            <a:gdLst/>
            <a:ahLst/>
            <a:cxnLst/>
            <a:rect l="l" t="t" r="r" b="b"/>
            <a:pathLst>
              <a:path w="3879850" h="2150745">
                <a:moveTo>
                  <a:pt x="3879229" y="0"/>
                </a:moveTo>
                <a:lnTo>
                  <a:pt x="0" y="2150188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77649" y="2559093"/>
            <a:ext cx="91440" cy="69850"/>
          </a:xfrm>
          <a:custGeom>
            <a:avLst/>
            <a:gdLst/>
            <a:ahLst/>
            <a:cxnLst/>
            <a:rect l="l" t="t" r="r" b="b"/>
            <a:pathLst>
              <a:path w="91440" h="69850">
                <a:moveTo>
                  <a:pt x="0" y="69431"/>
                </a:moveTo>
                <a:lnTo>
                  <a:pt x="60358" y="0"/>
                </a:lnTo>
                <a:lnTo>
                  <a:pt x="90866" y="55041"/>
                </a:lnTo>
                <a:lnTo>
                  <a:pt x="0" y="6943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77649" y="2559093"/>
            <a:ext cx="91440" cy="69850"/>
          </a:xfrm>
          <a:custGeom>
            <a:avLst/>
            <a:gdLst/>
            <a:ahLst/>
            <a:cxnLst/>
            <a:rect l="l" t="t" r="r" b="b"/>
            <a:pathLst>
              <a:path w="91440" h="69850">
                <a:moveTo>
                  <a:pt x="60358" y="0"/>
                </a:moveTo>
                <a:lnTo>
                  <a:pt x="0" y="69431"/>
                </a:lnTo>
                <a:lnTo>
                  <a:pt x="90866" y="55041"/>
                </a:lnTo>
                <a:lnTo>
                  <a:pt x="60358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02824" y="2601365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9" y="0"/>
                </a:lnTo>
                <a:lnTo>
                  <a:pt x="565499" y="632399"/>
                </a:lnTo>
                <a:lnTo>
                  <a:pt x="0" y="632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644000" y="4363314"/>
            <a:ext cx="106553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5">
                <a:latin typeface="Arial"/>
                <a:cs typeface="Arial"/>
              </a:rPr>
              <a:t>Figure </a:t>
            </a:r>
            <a:r>
              <a:rPr dirty="0" sz="600" spc="-20">
                <a:latin typeface="Arial"/>
                <a:cs typeface="Arial"/>
              </a:rPr>
              <a:t>copyright </a:t>
            </a:r>
            <a:r>
              <a:rPr dirty="0" sz="600" spc="-25">
                <a:latin typeface="Arial"/>
                <a:cs typeface="Arial"/>
              </a:rPr>
              <a:t>Andrej</a:t>
            </a:r>
            <a:r>
              <a:rPr dirty="0" sz="600" spc="-114">
                <a:latin typeface="Arial"/>
                <a:cs typeface="Arial"/>
              </a:rPr>
              <a:t> </a:t>
            </a:r>
            <a:r>
              <a:rPr dirty="0" sz="600" spc="-30">
                <a:latin typeface="Arial"/>
                <a:cs typeface="Arial"/>
              </a:rPr>
              <a:t>Karpathy.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27" name="object 2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393441"/>
            <a:ext cx="58318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Next: Convolutional Neural</a:t>
            </a:r>
            <a:r>
              <a:rPr dirty="0" sz="2800" spc="-90"/>
              <a:t> </a:t>
            </a:r>
            <a:r>
              <a:rPr dirty="0" sz="2800" spc="-5"/>
              <a:t>Networks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4350" y="1113225"/>
            <a:ext cx="8839200" cy="2688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19544" y="3638301"/>
            <a:ext cx="207645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latin typeface="Arial"/>
                <a:cs typeface="Arial"/>
              </a:rPr>
              <a:t>Illustration of LeCun et al. 1998 from CS231n 2017 Lecture</a:t>
            </a:r>
            <a:r>
              <a:rPr dirty="0" sz="600" spc="-55">
                <a:latin typeface="Arial"/>
                <a:cs typeface="Arial"/>
              </a:rPr>
              <a:t> </a:t>
            </a:r>
            <a:r>
              <a:rPr dirty="0" sz="60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0325" y="4704900"/>
            <a:ext cx="1652270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r>
              <a:rPr dirty="0" baseline="-19230" sz="1950" spc="-75">
                <a:latin typeface="Arial"/>
                <a:cs typeface="Arial"/>
              </a:rPr>
              <a:t>4</a:t>
            </a:r>
            <a:endParaRPr baseline="-19230" sz="19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16014" y="4713450"/>
            <a:ext cx="19240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4145"/>
            <a:ext cx="9143999" cy="4378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200" y="0"/>
            <a:ext cx="68770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/>
              <a:t>preview:</a:t>
            </a:r>
            <a:endParaRPr sz="1400"/>
          </a:p>
        </p:txBody>
      </p:sp>
      <p:sp>
        <p:nvSpPr>
          <p:cNvPr id="4" name="object 4"/>
          <p:cNvSpPr/>
          <p:nvPr/>
        </p:nvSpPr>
        <p:spPr>
          <a:xfrm>
            <a:off x="43175" y="2088275"/>
            <a:ext cx="2192650" cy="2002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A closer </a:t>
            </a:r>
            <a:r>
              <a:rPr dirty="0" sz="2200" spc="-5"/>
              <a:t>look at </a:t>
            </a:r>
            <a:r>
              <a:rPr dirty="0" sz="2200"/>
              <a:t>spatial</a:t>
            </a:r>
            <a:r>
              <a:rPr dirty="0" sz="2200" spc="-110"/>
              <a:t> </a:t>
            </a:r>
            <a:r>
              <a:rPr dirty="0" sz="2200" spc="-5"/>
              <a:t>dimensions: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1267099" y="2454822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98702" y="2304125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7099" y="230412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7099" y="2304125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7099" y="230412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98702" y="2454822"/>
            <a:ext cx="0" cy="663575"/>
          </a:xfrm>
          <a:custGeom>
            <a:avLst/>
            <a:gdLst/>
            <a:ahLst/>
            <a:cxnLst/>
            <a:rect l="l" t="t" r="r" b="b"/>
            <a:pathLst>
              <a:path w="0"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63350" y="256992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63350" y="256992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73849" y="271107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93350" y="2473774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9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29549" y="2324374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9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55650" y="2711075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36224" y="369600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5612" y="4087638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0575" y="2075352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3746" y="1332124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0575" y="133212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0575" y="1332124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50575" y="133212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3746" y="2075352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900525" y="970583"/>
            <a:ext cx="3372485" cy="952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dirty="0" sz="24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32961" y="1151524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7" y="0"/>
                </a:moveTo>
                <a:lnTo>
                  <a:pt x="0" y="21993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90899" y="135614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8"/>
                </a:moveTo>
                <a:lnTo>
                  <a:pt x="0" y="25270"/>
                </a:lnTo>
                <a:lnTo>
                  <a:pt x="38436" y="0"/>
                </a:lnTo>
                <a:lnTo>
                  <a:pt x="45687" y="306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90899" y="135614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6" y="0"/>
                </a:moveTo>
                <a:lnTo>
                  <a:pt x="0" y="25270"/>
                </a:lnTo>
                <a:lnTo>
                  <a:pt x="45687" y="30618"/>
                </a:lnTo>
                <a:lnTo>
                  <a:pt x="38436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19615" y="1635050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4" y="0"/>
                </a:moveTo>
                <a:lnTo>
                  <a:pt x="0" y="52318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79328" y="2143576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6" y="0"/>
                </a:lnTo>
                <a:lnTo>
                  <a:pt x="45988" y="29326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79328" y="2143576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6" y="0"/>
                </a:moveTo>
                <a:lnTo>
                  <a:pt x="0" y="30327"/>
                </a:lnTo>
                <a:lnTo>
                  <a:pt x="45988" y="29326"/>
                </a:lnTo>
                <a:lnTo>
                  <a:pt x="34586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00599" y="271437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 h="0">
                <a:moveTo>
                  <a:pt x="0" y="0"/>
                </a:moveTo>
                <a:lnTo>
                  <a:pt x="23086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09250" y="2698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09250" y="2698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544150" y="2916106"/>
            <a:ext cx="241300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>
                <a:latin typeface="Arial"/>
                <a:cs typeface="Arial"/>
              </a:rPr>
              <a:t>convolve </a:t>
            </a:r>
            <a:r>
              <a:rPr dirty="0" sz="1800" spc="-5">
                <a:latin typeface="Arial"/>
                <a:cs typeface="Arial"/>
              </a:rPr>
              <a:t>(slide) over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all  </a:t>
            </a:r>
            <a:r>
              <a:rPr dirty="0" sz="1800">
                <a:latin typeface="Arial"/>
                <a:cs typeface="Arial"/>
              </a:rPr>
              <a:t>spatial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locations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03649" y="2196299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5" y="0"/>
                </a:lnTo>
                <a:lnTo>
                  <a:pt x="92225" y="1893725"/>
                </a:lnTo>
                <a:lnTo>
                  <a:pt x="0" y="1893725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795875" y="1332124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9"/>
                </a:moveTo>
                <a:lnTo>
                  <a:pt x="0" y="864174"/>
                </a:lnTo>
                <a:lnTo>
                  <a:pt x="864174" y="0"/>
                </a:lnTo>
                <a:lnTo>
                  <a:pt x="864174" y="1893725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03649" y="1332124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5" y="864174"/>
                </a:moveTo>
                <a:lnTo>
                  <a:pt x="0" y="864174"/>
                </a:lnTo>
                <a:lnTo>
                  <a:pt x="864174" y="0"/>
                </a:lnTo>
                <a:lnTo>
                  <a:pt x="956399" y="0"/>
                </a:lnTo>
                <a:lnTo>
                  <a:pt x="92225" y="86417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703649" y="1332124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4"/>
                </a:moveTo>
                <a:lnTo>
                  <a:pt x="864174" y="0"/>
                </a:lnTo>
                <a:lnTo>
                  <a:pt x="956399" y="0"/>
                </a:lnTo>
                <a:lnTo>
                  <a:pt x="956399" y="1893725"/>
                </a:lnTo>
                <a:lnTo>
                  <a:pt x="92225" y="2757899"/>
                </a:lnTo>
                <a:lnTo>
                  <a:pt x="0" y="2757899"/>
                </a:lnTo>
                <a:lnTo>
                  <a:pt x="0" y="8641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03649" y="1332124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4"/>
                </a:moveTo>
                <a:lnTo>
                  <a:pt x="92225" y="864174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95875" y="2196299"/>
            <a:ext cx="0" cy="1894205"/>
          </a:xfrm>
          <a:custGeom>
            <a:avLst/>
            <a:gdLst/>
            <a:ahLst/>
            <a:cxnLst/>
            <a:rect l="l" t="t" r="r" b="b"/>
            <a:pathLst>
              <a:path w="0" h="1894204">
                <a:moveTo>
                  <a:pt x="0" y="0"/>
                </a:moveTo>
                <a:lnTo>
                  <a:pt x="0" y="189372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782075" y="728830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dirty="0" sz="18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46" name="object 4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661169" y="4109485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28678" y="365380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33079" y="2242818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7762" y="1370037"/>
          <a:ext cx="2694305" cy="275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/>
                <a:gridCol w="382849"/>
                <a:gridCol w="382849"/>
                <a:gridCol w="382849"/>
                <a:gridCol w="382849"/>
                <a:gridCol w="382849"/>
                <a:gridCol w="382849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200" y="855208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1399657"/>
            <a:ext cx="3288665" cy="171640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latin typeface="Arial"/>
                <a:cs typeface="Arial"/>
              </a:rPr>
              <a:t>7x7 input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(spatially)  assume 3x3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A closer </a:t>
            </a:r>
            <a:r>
              <a:rPr dirty="0" sz="2200" spc="-5"/>
              <a:t>look at </a:t>
            </a:r>
            <a:r>
              <a:rPr dirty="0" sz="2200"/>
              <a:t>spatial</a:t>
            </a:r>
            <a:r>
              <a:rPr dirty="0" sz="2200" spc="-110"/>
              <a:t> </a:t>
            </a:r>
            <a:r>
              <a:rPr dirty="0" sz="2200" spc="-5"/>
              <a:t>dimensions:</a:t>
            </a:r>
            <a:endParaRPr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7762" y="1370037"/>
          <a:ext cx="2694305" cy="275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/>
                <a:gridCol w="382849"/>
                <a:gridCol w="382849"/>
                <a:gridCol w="382849"/>
                <a:gridCol w="382849"/>
                <a:gridCol w="382849"/>
                <a:gridCol w="382849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200" y="855208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1399657"/>
            <a:ext cx="3288665" cy="171640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latin typeface="Arial"/>
                <a:cs typeface="Arial"/>
              </a:rPr>
              <a:t>7x7 input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(spatially)  assume 3x3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A closer </a:t>
            </a:r>
            <a:r>
              <a:rPr dirty="0" sz="2200" spc="-5"/>
              <a:t>look at </a:t>
            </a:r>
            <a:r>
              <a:rPr dirty="0" sz="2200"/>
              <a:t>spatial</a:t>
            </a:r>
            <a:r>
              <a:rPr dirty="0" sz="2200" spc="-110"/>
              <a:t> </a:t>
            </a:r>
            <a:r>
              <a:rPr dirty="0" sz="2200" spc="-5"/>
              <a:t>dimensions:</a:t>
            </a:r>
            <a:endParaRPr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200" y="855208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8724" y="1399657"/>
            <a:ext cx="3288665" cy="171640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latin typeface="Arial"/>
                <a:cs typeface="Arial"/>
              </a:rPr>
              <a:t>7x7 input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(spatially)  assume 3x3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A closer </a:t>
            </a:r>
            <a:r>
              <a:rPr dirty="0" sz="2200" spc="-5"/>
              <a:t>look at </a:t>
            </a:r>
            <a:r>
              <a:rPr dirty="0" sz="2200"/>
              <a:t>spatial</a:t>
            </a:r>
            <a:r>
              <a:rPr dirty="0" sz="2200" spc="-110"/>
              <a:t> </a:t>
            </a:r>
            <a:r>
              <a:rPr dirty="0" sz="2200" spc="-5"/>
              <a:t>dimensions:</a:t>
            </a:r>
            <a:endParaRPr sz="22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7762" y="1370037"/>
          <a:ext cx="2694305" cy="275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/>
                <a:gridCol w="382849"/>
                <a:gridCol w="382849"/>
                <a:gridCol w="382849"/>
                <a:gridCol w="382849"/>
                <a:gridCol w="382849"/>
                <a:gridCol w="382849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200" y="855208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8724" y="1399657"/>
            <a:ext cx="3288665" cy="171640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latin typeface="Arial"/>
                <a:cs typeface="Arial"/>
              </a:rPr>
              <a:t>7x7 input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(spatially)  assume 3x3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A closer </a:t>
            </a:r>
            <a:r>
              <a:rPr dirty="0" sz="2200" spc="-5"/>
              <a:t>look at </a:t>
            </a:r>
            <a:r>
              <a:rPr dirty="0" sz="2200"/>
              <a:t>spatial</a:t>
            </a:r>
            <a:r>
              <a:rPr dirty="0" sz="2200" spc="-110"/>
              <a:t> </a:t>
            </a:r>
            <a:r>
              <a:rPr dirty="0" sz="2200" spc="-5"/>
              <a:t>dimensions:</a:t>
            </a:r>
            <a:endParaRPr sz="22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7762" y="1370037"/>
          <a:ext cx="2694305" cy="275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/>
                <a:gridCol w="382849"/>
                <a:gridCol w="382849"/>
                <a:gridCol w="382849"/>
                <a:gridCol w="382849"/>
                <a:gridCol w="382849"/>
                <a:gridCol w="382849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7124" y="1399657"/>
            <a:ext cx="2650490" cy="7531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latin typeface="Arial"/>
                <a:cs typeface="Arial"/>
              </a:rPr>
              <a:t>7x7 input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(spatially)  assume 3x3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07124" y="2485507"/>
            <a:ext cx="2004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=&gt; 5x5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200" y="855208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724" y="2724807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A closer </a:t>
            </a:r>
            <a:r>
              <a:rPr dirty="0" sz="2200" spc="-5"/>
              <a:t>look at </a:t>
            </a:r>
            <a:r>
              <a:rPr dirty="0" sz="2200"/>
              <a:t>spatial</a:t>
            </a:r>
            <a:r>
              <a:rPr dirty="0" sz="2200" spc="-110"/>
              <a:t> </a:t>
            </a:r>
            <a:r>
              <a:rPr dirty="0" sz="2200" spc="-5"/>
              <a:t>dimensions:</a:t>
            </a:r>
            <a:endParaRPr sz="22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7762" y="1370037"/>
          <a:ext cx="2694305" cy="275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/>
                <a:gridCol w="382849"/>
                <a:gridCol w="382849"/>
                <a:gridCol w="382849"/>
                <a:gridCol w="382849"/>
                <a:gridCol w="382849"/>
                <a:gridCol w="382849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25" y="1094857"/>
            <a:ext cx="2868930" cy="11150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latin typeface="Arial"/>
                <a:cs typeface="Arial"/>
              </a:rPr>
              <a:t>7x7 input (spatially)  assume 3x3 filter  applied </a:t>
            </a:r>
            <a:r>
              <a:rPr dirty="0" sz="2400" spc="-5" b="1">
                <a:latin typeface="Arial"/>
                <a:cs typeface="Arial"/>
              </a:rPr>
              <a:t>with stride</a:t>
            </a:r>
            <a:r>
              <a:rPr dirty="0" sz="2400" spc="-9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200" y="855208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2724807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A closer </a:t>
            </a:r>
            <a:r>
              <a:rPr dirty="0" sz="2200" spc="-5"/>
              <a:t>look at </a:t>
            </a:r>
            <a:r>
              <a:rPr dirty="0" sz="2200"/>
              <a:t>spatial</a:t>
            </a:r>
            <a:r>
              <a:rPr dirty="0" sz="2200" spc="-110"/>
              <a:t> </a:t>
            </a:r>
            <a:r>
              <a:rPr dirty="0" sz="2200" spc="-5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1370037"/>
          <a:ext cx="2694305" cy="275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/>
                <a:gridCol w="382849"/>
                <a:gridCol w="382849"/>
                <a:gridCol w="382849"/>
                <a:gridCol w="382849"/>
                <a:gridCol w="382849"/>
                <a:gridCol w="382849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25" y="1094857"/>
            <a:ext cx="2868930" cy="11150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latin typeface="Arial"/>
                <a:cs typeface="Arial"/>
              </a:rPr>
              <a:t>7x7 input (spatially)  assume 3x3 filter  applied </a:t>
            </a:r>
            <a:r>
              <a:rPr dirty="0" sz="2400" spc="-5" b="1">
                <a:latin typeface="Arial"/>
                <a:cs typeface="Arial"/>
              </a:rPr>
              <a:t>with stride</a:t>
            </a:r>
            <a:r>
              <a:rPr dirty="0" sz="2400" spc="-9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200" y="855208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2724807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A closer </a:t>
            </a:r>
            <a:r>
              <a:rPr dirty="0" sz="2200" spc="-5"/>
              <a:t>look at </a:t>
            </a:r>
            <a:r>
              <a:rPr dirty="0" sz="2200"/>
              <a:t>spatial</a:t>
            </a:r>
            <a:r>
              <a:rPr dirty="0" sz="2200" spc="-110"/>
              <a:t> </a:t>
            </a:r>
            <a:r>
              <a:rPr dirty="0" sz="2200" spc="-5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1370037"/>
          <a:ext cx="2694305" cy="275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/>
                <a:gridCol w="382849"/>
                <a:gridCol w="382849"/>
                <a:gridCol w="382849"/>
                <a:gridCol w="382849"/>
                <a:gridCol w="382849"/>
                <a:gridCol w="382849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25" y="1094857"/>
            <a:ext cx="2868930" cy="14770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latin typeface="Arial"/>
                <a:cs typeface="Arial"/>
              </a:rPr>
              <a:t>7x7 input (spatially)  assume 3x3 filter  applied </a:t>
            </a:r>
            <a:r>
              <a:rPr dirty="0" sz="2400" spc="-5" b="1">
                <a:latin typeface="Arial"/>
                <a:cs typeface="Arial"/>
              </a:rPr>
              <a:t>with stride</a:t>
            </a:r>
            <a:r>
              <a:rPr dirty="0" sz="2400" spc="-9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dirty="0" sz="2400" spc="-5" b="1">
                <a:latin typeface="Arial"/>
                <a:cs typeface="Arial"/>
              </a:rPr>
              <a:t>=&gt; 3x3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output!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200" y="855208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2724807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A closer </a:t>
            </a:r>
            <a:r>
              <a:rPr dirty="0" sz="2200" spc="-5"/>
              <a:t>look at </a:t>
            </a:r>
            <a:r>
              <a:rPr dirty="0" sz="2200"/>
              <a:t>spatial</a:t>
            </a:r>
            <a:r>
              <a:rPr dirty="0" sz="2200" spc="-110"/>
              <a:t> </a:t>
            </a:r>
            <a:r>
              <a:rPr dirty="0" sz="2200" spc="-5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1370037"/>
          <a:ext cx="2694305" cy="275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/>
                <a:gridCol w="382849"/>
                <a:gridCol w="382849"/>
                <a:gridCol w="382849"/>
                <a:gridCol w="382849"/>
                <a:gridCol w="382849"/>
                <a:gridCol w="382849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9125" y="2257425"/>
            <a:ext cx="2285999" cy="62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4300" y="3514612"/>
            <a:ext cx="2971799" cy="295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62449" y="839047"/>
            <a:ext cx="5175885" cy="3454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32384" marR="1050925">
              <a:lnSpc>
                <a:spcPct val="101600"/>
              </a:lnSpc>
              <a:spcBef>
                <a:spcPts val="70"/>
              </a:spcBef>
            </a:pPr>
            <a:r>
              <a:rPr dirty="0" sz="1600" spc="-5">
                <a:latin typeface="Arial"/>
                <a:cs typeface="Arial"/>
              </a:rPr>
              <a:t>The </a:t>
            </a:r>
            <a:r>
              <a:rPr dirty="0" sz="1600" spc="-5" b="1">
                <a:latin typeface="Arial"/>
                <a:cs typeface="Arial"/>
              </a:rPr>
              <a:t>Mark </a:t>
            </a:r>
            <a:r>
              <a:rPr dirty="0" sz="1600" b="1">
                <a:latin typeface="Arial"/>
                <a:cs typeface="Arial"/>
              </a:rPr>
              <a:t>I </a:t>
            </a:r>
            <a:r>
              <a:rPr dirty="0" sz="1600" spc="-5" b="1">
                <a:latin typeface="Arial"/>
                <a:cs typeface="Arial"/>
              </a:rPr>
              <a:t>Perceptron </a:t>
            </a:r>
            <a:r>
              <a:rPr dirty="0" sz="1600" spc="-5">
                <a:latin typeface="Arial"/>
                <a:cs typeface="Arial"/>
              </a:rPr>
              <a:t>machine was the first  implementation of the perceptron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algorithm.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32384" marR="5080">
              <a:lnSpc>
                <a:spcPct val="101600"/>
              </a:lnSpc>
            </a:pPr>
            <a:r>
              <a:rPr dirty="0" sz="1600" spc="-5">
                <a:latin typeface="Arial"/>
                <a:cs typeface="Arial"/>
              </a:rPr>
              <a:t>The machine was </a:t>
            </a:r>
            <a:r>
              <a:rPr dirty="0" sz="1600">
                <a:latin typeface="Arial"/>
                <a:cs typeface="Arial"/>
              </a:rPr>
              <a:t>connected </a:t>
            </a:r>
            <a:r>
              <a:rPr dirty="0" sz="1600" spc="-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a camera </a:t>
            </a:r>
            <a:r>
              <a:rPr dirty="0" sz="1600" spc="-5">
                <a:latin typeface="Arial"/>
                <a:cs typeface="Arial"/>
              </a:rPr>
              <a:t>that used  20×20 </a:t>
            </a:r>
            <a:r>
              <a:rPr dirty="0" sz="1600">
                <a:latin typeface="Arial"/>
                <a:cs typeface="Arial"/>
              </a:rPr>
              <a:t>cadmium sulfide </a:t>
            </a:r>
            <a:r>
              <a:rPr dirty="0" sz="1600" spc="-5">
                <a:latin typeface="Arial"/>
                <a:cs typeface="Arial"/>
              </a:rPr>
              <a:t>photocells to produce </a:t>
            </a:r>
            <a:r>
              <a:rPr dirty="0" sz="1600">
                <a:latin typeface="Arial"/>
                <a:cs typeface="Arial"/>
              </a:rPr>
              <a:t>a </a:t>
            </a:r>
            <a:r>
              <a:rPr dirty="0" sz="1600" spc="-5">
                <a:latin typeface="Arial"/>
                <a:cs typeface="Arial"/>
              </a:rPr>
              <a:t>400-pixel  image.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Times New Roman"/>
              <a:cs typeface="Times New Roman"/>
            </a:endParaRPr>
          </a:p>
          <a:p>
            <a:pPr marL="32384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recognized</a:t>
            </a:r>
            <a:endParaRPr sz="160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25"/>
              </a:spcBef>
            </a:pPr>
            <a:r>
              <a:rPr dirty="0" sz="1600" spc="-5">
                <a:latin typeface="Arial"/>
                <a:cs typeface="Arial"/>
              </a:rPr>
              <a:t>letters of the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alphabet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update</a:t>
            </a:r>
            <a:r>
              <a:rPr dirty="0" sz="1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rule: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Frank Rosenblatt, ~1957:</a:t>
            </a:r>
            <a:r>
              <a:rPr dirty="0" sz="18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Perceptron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95827" y="2961150"/>
            <a:ext cx="1697273" cy="96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91065" y="2956387"/>
            <a:ext cx="1706880" cy="978535"/>
          </a:xfrm>
          <a:custGeom>
            <a:avLst/>
            <a:gdLst/>
            <a:ahLst/>
            <a:cxnLst/>
            <a:rect l="l" t="t" r="r" b="b"/>
            <a:pathLst>
              <a:path w="1706879" h="978535">
                <a:moveTo>
                  <a:pt x="0" y="0"/>
                </a:moveTo>
                <a:lnTo>
                  <a:pt x="1706798" y="0"/>
                </a:lnTo>
                <a:lnTo>
                  <a:pt x="1706798" y="977925"/>
                </a:lnTo>
                <a:lnTo>
                  <a:pt x="0" y="9779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25" y="136616"/>
            <a:ext cx="2390775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A </a:t>
            </a:r>
            <a:r>
              <a:rPr dirty="0" sz="2600" spc="-5"/>
              <a:t>bit of</a:t>
            </a:r>
            <a:r>
              <a:rPr dirty="0" sz="2600" spc="-105"/>
              <a:t> </a:t>
            </a:r>
            <a:r>
              <a:rPr dirty="0" sz="2600" spc="-5"/>
              <a:t>history...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6334536" y="4359527"/>
            <a:ext cx="19653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</a:rPr>
              <a:t>This image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by Rocky Acosta is licensed under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CC-BY</a:t>
            </a:r>
            <a:r>
              <a:rPr dirty="0" sz="600" spc="-40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3.0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1587" y="246000"/>
            <a:ext cx="3350976" cy="40330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99657" y="4713450"/>
            <a:ext cx="19240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25" y="1094857"/>
            <a:ext cx="3054985" cy="11150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latin typeface="Arial"/>
                <a:cs typeface="Arial"/>
              </a:rPr>
              <a:t>7x7 input (spatially)  assume 3x3 filter  applied </a:t>
            </a:r>
            <a:r>
              <a:rPr dirty="0" sz="2400" spc="-5" b="1">
                <a:latin typeface="Arial"/>
                <a:cs typeface="Arial"/>
              </a:rPr>
              <a:t>with stride</a:t>
            </a:r>
            <a:r>
              <a:rPr dirty="0" sz="2400" spc="-9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3?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200" y="855208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2724807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A closer </a:t>
            </a:r>
            <a:r>
              <a:rPr dirty="0" sz="2200" spc="-5"/>
              <a:t>look at </a:t>
            </a:r>
            <a:r>
              <a:rPr dirty="0" sz="2200"/>
              <a:t>spatial</a:t>
            </a:r>
            <a:r>
              <a:rPr dirty="0" sz="2200" spc="-110"/>
              <a:t> </a:t>
            </a:r>
            <a:r>
              <a:rPr dirty="0" sz="2200" spc="-5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1370037"/>
          <a:ext cx="2694305" cy="275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/>
                <a:gridCol w="382849"/>
                <a:gridCol w="382849"/>
                <a:gridCol w="382849"/>
                <a:gridCol w="382849"/>
                <a:gridCol w="382849"/>
                <a:gridCol w="382849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25" y="1094857"/>
            <a:ext cx="3054985" cy="11150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latin typeface="Arial"/>
                <a:cs typeface="Arial"/>
              </a:rPr>
              <a:t>7x7 input (spatially)  assume 3x3 filter  applied </a:t>
            </a:r>
            <a:r>
              <a:rPr dirty="0" sz="2400" spc="-5" b="1">
                <a:latin typeface="Arial"/>
                <a:cs typeface="Arial"/>
              </a:rPr>
              <a:t>with stride</a:t>
            </a:r>
            <a:r>
              <a:rPr dirty="0" sz="2400" spc="-9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3?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200" y="855208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2724807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A closer </a:t>
            </a:r>
            <a:r>
              <a:rPr dirty="0" sz="2200" spc="-5"/>
              <a:t>look at </a:t>
            </a:r>
            <a:r>
              <a:rPr dirty="0" sz="2200"/>
              <a:t>spatial</a:t>
            </a:r>
            <a:r>
              <a:rPr dirty="0" sz="2200" spc="-110"/>
              <a:t> </a:t>
            </a:r>
            <a:r>
              <a:rPr dirty="0" sz="2200" spc="-5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1370037"/>
          <a:ext cx="2694305" cy="275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/>
                <a:gridCol w="382849"/>
                <a:gridCol w="382849"/>
                <a:gridCol w="382849"/>
                <a:gridCol w="382849"/>
                <a:gridCol w="382849"/>
                <a:gridCol w="382849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762675" y="2710133"/>
            <a:ext cx="3409315" cy="1115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doesn’t</a:t>
            </a:r>
            <a:r>
              <a:rPr dirty="0" sz="2400" spc="-1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fit!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apply 3x3 filter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on  7x7 input with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stride</a:t>
            </a:r>
            <a:r>
              <a:rPr dirty="0" sz="2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3.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474" y="628425"/>
            <a:ext cx="2696210" cy="0"/>
          </a:xfrm>
          <a:custGeom>
            <a:avLst/>
            <a:gdLst/>
            <a:ahLst/>
            <a:cxnLst/>
            <a:rect l="l" t="t" r="r" b="b"/>
            <a:pathLst>
              <a:path w="2696210" h="0">
                <a:moveTo>
                  <a:pt x="0" y="0"/>
                </a:moveTo>
                <a:lnTo>
                  <a:pt x="2695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30050" y="151908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5925" y="1870808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0300" y="850750"/>
            <a:ext cx="0" cy="2595880"/>
          </a:xfrm>
          <a:custGeom>
            <a:avLst/>
            <a:gdLst/>
            <a:ahLst/>
            <a:cxnLst/>
            <a:rect l="l" t="t" r="r" b="b"/>
            <a:pathLst>
              <a:path w="0" h="2595879">
                <a:moveTo>
                  <a:pt x="0" y="0"/>
                </a:moveTo>
                <a:lnTo>
                  <a:pt x="0" y="2595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0162" y="836637"/>
          <a:ext cx="2694305" cy="275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/>
                <a:gridCol w="382849"/>
                <a:gridCol w="382849"/>
                <a:gridCol w="382849"/>
                <a:gridCol w="382849"/>
                <a:gridCol w="382849"/>
                <a:gridCol w="382849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820"/>
                        </a:lnSpc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81450" y="625508"/>
            <a:ext cx="2502535" cy="753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Output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size: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dirty="0" sz="2400" spc="-5" b="1">
                <a:latin typeface="Arial"/>
                <a:cs typeface="Arial"/>
              </a:rPr>
              <a:t>(N </a:t>
            </a:r>
            <a:r>
              <a:rPr dirty="0" sz="2400" b="1">
                <a:latin typeface="Arial"/>
                <a:cs typeface="Arial"/>
              </a:rPr>
              <a:t>- </a:t>
            </a:r>
            <a:r>
              <a:rPr dirty="0" sz="2400" spc="-5" b="1">
                <a:latin typeface="Arial"/>
                <a:cs typeface="Arial"/>
              </a:rPr>
              <a:t>F) </a:t>
            </a:r>
            <a:r>
              <a:rPr dirty="0" sz="2400" b="1">
                <a:latin typeface="Arial"/>
                <a:cs typeface="Arial"/>
              </a:rPr>
              <a:t>/ </a:t>
            </a:r>
            <a:r>
              <a:rPr dirty="0" sz="2400" spc="-5" b="1">
                <a:latin typeface="Arial"/>
                <a:cs typeface="Arial"/>
              </a:rPr>
              <a:t>stride </a:t>
            </a:r>
            <a:r>
              <a:rPr dirty="0" sz="2400" b="1">
                <a:latin typeface="Arial"/>
                <a:cs typeface="Arial"/>
              </a:rPr>
              <a:t>+</a:t>
            </a:r>
            <a:r>
              <a:rPr dirty="0" sz="2400" spc="-114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1450" y="1711358"/>
            <a:ext cx="4323080" cy="1477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e.g. </a:t>
            </a:r>
            <a:r>
              <a:rPr dirty="0" sz="2400">
                <a:latin typeface="Arial"/>
                <a:cs typeface="Arial"/>
              </a:rPr>
              <a:t>N = </a:t>
            </a:r>
            <a:r>
              <a:rPr dirty="0" sz="2400" spc="-5">
                <a:latin typeface="Arial"/>
                <a:cs typeface="Arial"/>
              </a:rPr>
              <a:t>7, </a:t>
            </a:r>
            <a:r>
              <a:rPr dirty="0" sz="2400">
                <a:latin typeface="Arial"/>
                <a:cs typeface="Arial"/>
              </a:rPr>
              <a:t>F =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3: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dirty="0" sz="2400">
                <a:latin typeface="Arial"/>
                <a:cs typeface="Arial"/>
              </a:rPr>
              <a:t>stride 1 </a:t>
            </a:r>
            <a:r>
              <a:rPr dirty="0" sz="2400" spc="-5">
                <a:latin typeface="Arial"/>
                <a:cs typeface="Arial"/>
              </a:rPr>
              <a:t>=&gt; (7 </a:t>
            </a:r>
            <a:r>
              <a:rPr dirty="0" sz="2400">
                <a:latin typeface="Arial"/>
                <a:cs typeface="Arial"/>
              </a:rPr>
              <a:t>- </a:t>
            </a:r>
            <a:r>
              <a:rPr dirty="0" sz="2400" spc="-5">
                <a:latin typeface="Arial"/>
                <a:cs typeface="Arial"/>
              </a:rPr>
              <a:t>3)/1 </a:t>
            </a:r>
            <a:r>
              <a:rPr dirty="0" sz="2400">
                <a:latin typeface="Arial"/>
                <a:cs typeface="Arial"/>
              </a:rPr>
              <a:t>+ 1 =</a:t>
            </a:r>
            <a:r>
              <a:rPr dirty="0" sz="2400" spc="-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dirty="0" sz="2400">
                <a:latin typeface="Arial"/>
                <a:cs typeface="Arial"/>
              </a:rPr>
              <a:t>stride 2 </a:t>
            </a:r>
            <a:r>
              <a:rPr dirty="0" sz="2400" spc="-5">
                <a:latin typeface="Arial"/>
                <a:cs typeface="Arial"/>
              </a:rPr>
              <a:t>=&gt; (7 </a:t>
            </a:r>
            <a:r>
              <a:rPr dirty="0" sz="2400">
                <a:latin typeface="Arial"/>
                <a:cs typeface="Arial"/>
              </a:rPr>
              <a:t>- </a:t>
            </a:r>
            <a:r>
              <a:rPr dirty="0" sz="2400" spc="-5">
                <a:latin typeface="Arial"/>
                <a:cs typeface="Arial"/>
              </a:rPr>
              <a:t>3)/2 </a:t>
            </a:r>
            <a:r>
              <a:rPr dirty="0" sz="2400">
                <a:latin typeface="Arial"/>
                <a:cs typeface="Arial"/>
              </a:rPr>
              <a:t>+ 1 =</a:t>
            </a:r>
            <a:r>
              <a:rPr dirty="0" sz="2400" spc="-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dirty="0" sz="2400">
                <a:latin typeface="Arial"/>
                <a:cs typeface="Arial"/>
              </a:rPr>
              <a:t>stride 3 </a:t>
            </a:r>
            <a:r>
              <a:rPr dirty="0" sz="2400" spc="-5">
                <a:latin typeface="Arial"/>
                <a:cs typeface="Arial"/>
              </a:rPr>
              <a:t>=&gt; (7 </a:t>
            </a:r>
            <a:r>
              <a:rPr dirty="0" sz="2400">
                <a:latin typeface="Arial"/>
                <a:cs typeface="Arial"/>
              </a:rPr>
              <a:t>- </a:t>
            </a:r>
            <a:r>
              <a:rPr dirty="0" sz="2400" spc="-5">
                <a:latin typeface="Arial"/>
                <a:cs typeface="Arial"/>
              </a:rPr>
              <a:t>3)/3 </a:t>
            </a:r>
            <a:r>
              <a:rPr dirty="0" sz="2400">
                <a:latin typeface="Arial"/>
                <a:cs typeface="Arial"/>
              </a:rPr>
              <a:t>+ 1 = </a:t>
            </a:r>
            <a:r>
              <a:rPr dirty="0" sz="2400" spc="-5">
                <a:latin typeface="Arial"/>
                <a:cs typeface="Arial"/>
              </a:rPr>
              <a:t>2.33</a:t>
            </a:r>
            <a:r>
              <a:rPr dirty="0" sz="2400" spc="-1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:\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50" y="267259"/>
            <a:ext cx="73863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 practice: Common to </a:t>
            </a:r>
            <a:r>
              <a:rPr dirty="0"/>
              <a:t>zero </a:t>
            </a:r>
            <a:r>
              <a:rPr dirty="0" spc="-5"/>
              <a:t>pad the</a:t>
            </a:r>
            <a:r>
              <a:rPr dirty="0" spc="-95"/>
              <a:t> </a:t>
            </a:r>
            <a:r>
              <a:rPr dirty="0" spc="-5"/>
              <a:t>border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2637" y="942412"/>
          <a:ext cx="2694305" cy="3541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/>
                <a:gridCol w="297774"/>
                <a:gridCol w="297774"/>
                <a:gridCol w="297774"/>
                <a:gridCol w="297774"/>
                <a:gridCol w="297774"/>
                <a:gridCol w="297774"/>
                <a:gridCol w="297774"/>
                <a:gridCol w="297774"/>
              </a:tblGrid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372150" y="1086240"/>
            <a:ext cx="52863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e.g. input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3x3 </a:t>
            </a:r>
            <a:r>
              <a:rPr dirty="0" sz="2000" spc="-5">
                <a:latin typeface="Arial"/>
                <a:cs typeface="Arial"/>
              </a:rPr>
              <a:t>filter, applied with </a:t>
            </a:r>
            <a:r>
              <a:rPr dirty="0" sz="2000" spc="-5" b="1">
                <a:latin typeface="Arial"/>
                <a:cs typeface="Arial"/>
              </a:rPr>
              <a:t>stride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pad with </a:t>
            </a:r>
            <a:r>
              <a:rPr dirty="0" sz="2000" b="1">
                <a:latin typeface="Arial"/>
                <a:cs typeface="Arial"/>
              </a:rPr>
              <a:t>1 </a:t>
            </a:r>
            <a:r>
              <a:rPr dirty="0" sz="2000" spc="-5" b="1">
                <a:latin typeface="Arial"/>
                <a:cs typeface="Arial"/>
              </a:rPr>
              <a:t>pixel </a:t>
            </a:r>
            <a:r>
              <a:rPr dirty="0" sz="2000" spc="-5">
                <a:latin typeface="Arial"/>
                <a:cs typeface="Arial"/>
              </a:rPr>
              <a:t>border =&gt; what is the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4599" y="3438233"/>
            <a:ext cx="2418715" cy="753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5">
                <a:solidFill>
                  <a:srgbClr val="434343"/>
                </a:solidFill>
                <a:latin typeface="Arial"/>
                <a:cs typeface="Arial"/>
              </a:rPr>
              <a:t>(recall:)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(N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F)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/ stride +</a:t>
            </a:r>
            <a:r>
              <a:rPr dirty="0" sz="2400" spc="-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50" y="267259"/>
            <a:ext cx="73863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 practice: Common to </a:t>
            </a:r>
            <a:r>
              <a:rPr dirty="0"/>
              <a:t>zero </a:t>
            </a:r>
            <a:r>
              <a:rPr dirty="0" spc="-5"/>
              <a:t>pad the</a:t>
            </a:r>
            <a:r>
              <a:rPr dirty="0" spc="-95"/>
              <a:t> </a:t>
            </a:r>
            <a:r>
              <a:rPr dirty="0" spc="-5"/>
              <a:t>border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2150" y="1086240"/>
            <a:ext cx="528637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e.g. input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3x3 </a:t>
            </a:r>
            <a:r>
              <a:rPr dirty="0" sz="2000" spc="-5">
                <a:latin typeface="Arial"/>
                <a:cs typeface="Arial"/>
              </a:rPr>
              <a:t>filter, applied with </a:t>
            </a:r>
            <a:r>
              <a:rPr dirty="0" sz="2000" spc="-5" b="1">
                <a:latin typeface="Arial"/>
                <a:cs typeface="Arial"/>
              </a:rPr>
              <a:t>stride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pad with </a:t>
            </a:r>
            <a:r>
              <a:rPr dirty="0" sz="2000" b="1">
                <a:latin typeface="Arial"/>
                <a:cs typeface="Arial"/>
              </a:rPr>
              <a:t>1 </a:t>
            </a:r>
            <a:r>
              <a:rPr dirty="0" sz="2000" spc="-5" b="1">
                <a:latin typeface="Arial"/>
                <a:cs typeface="Arial"/>
              </a:rPr>
              <a:t>pixel </a:t>
            </a:r>
            <a:r>
              <a:rPr dirty="0" sz="2000" spc="-5">
                <a:latin typeface="Arial"/>
                <a:cs typeface="Arial"/>
              </a:rPr>
              <a:t>border =&gt; what is the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7x7</a:t>
            </a:r>
            <a:r>
              <a:rPr dirty="0" sz="2000" spc="-10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output!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2637" y="942412"/>
          <a:ext cx="2694305" cy="3541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/>
                <a:gridCol w="297774"/>
                <a:gridCol w="297774"/>
                <a:gridCol w="297774"/>
                <a:gridCol w="297774"/>
                <a:gridCol w="297774"/>
                <a:gridCol w="297774"/>
                <a:gridCol w="297774"/>
                <a:gridCol w="297774"/>
              </a:tblGrid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50" y="267259"/>
            <a:ext cx="73863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 practice: Common to </a:t>
            </a:r>
            <a:r>
              <a:rPr dirty="0"/>
              <a:t>zero </a:t>
            </a:r>
            <a:r>
              <a:rPr dirty="0" spc="-5"/>
              <a:t>pad the</a:t>
            </a:r>
            <a:r>
              <a:rPr dirty="0" spc="-95"/>
              <a:t> </a:t>
            </a:r>
            <a:r>
              <a:rPr dirty="0" spc="-5"/>
              <a:t>border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2150" y="1086240"/>
            <a:ext cx="5552440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e.g. input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3x3 </a:t>
            </a:r>
            <a:r>
              <a:rPr dirty="0" sz="2000" spc="-5">
                <a:latin typeface="Arial"/>
                <a:cs typeface="Arial"/>
              </a:rPr>
              <a:t>filter, applied with </a:t>
            </a:r>
            <a:r>
              <a:rPr dirty="0" sz="2000" spc="-5" b="1">
                <a:latin typeface="Arial"/>
                <a:cs typeface="Arial"/>
              </a:rPr>
              <a:t>stride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pad with </a:t>
            </a:r>
            <a:r>
              <a:rPr dirty="0" sz="2000" b="1">
                <a:latin typeface="Arial"/>
                <a:cs typeface="Arial"/>
              </a:rPr>
              <a:t>1 </a:t>
            </a:r>
            <a:r>
              <a:rPr dirty="0" sz="2000" spc="-5" b="1">
                <a:latin typeface="Arial"/>
                <a:cs typeface="Arial"/>
              </a:rPr>
              <a:t>pixel </a:t>
            </a:r>
            <a:r>
              <a:rPr dirty="0" sz="2000" spc="-5">
                <a:latin typeface="Arial"/>
                <a:cs typeface="Arial"/>
              </a:rPr>
              <a:t>border =&gt; what is the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7x7</a:t>
            </a:r>
            <a:r>
              <a:rPr dirty="0" sz="2000" spc="-10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output!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in general, </a:t>
            </a:r>
            <a:r>
              <a:rPr dirty="0" sz="2000">
                <a:latin typeface="Arial"/>
                <a:cs typeface="Arial"/>
              </a:rPr>
              <a:t>common </a:t>
            </a:r>
            <a:r>
              <a:rPr dirty="0" sz="2000" spc="-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see </a:t>
            </a:r>
            <a:r>
              <a:rPr dirty="0" sz="2000" spc="-5">
                <a:latin typeface="Arial"/>
                <a:cs typeface="Arial"/>
              </a:rPr>
              <a:t>CONV layers with  </a:t>
            </a:r>
            <a:r>
              <a:rPr dirty="0" sz="2000">
                <a:latin typeface="Arial"/>
                <a:cs typeface="Arial"/>
              </a:rPr>
              <a:t>stride </a:t>
            </a:r>
            <a:r>
              <a:rPr dirty="0" sz="2000" spc="-5">
                <a:latin typeface="Arial"/>
                <a:cs typeface="Arial"/>
              </a:rPr>
              <a:t>1, filters of </a:t>
            </a:r>
            <a:r>
              <a:rPr dirty="0" sz="2000">
                <a:latin typeface="Arial"/>
                <a:cs typeface="Arial"/>
              </a:rPr>
              <a:t>size </a:t>
            </a:r>
            <a:r>
              <a:rPr dirty="0" sz="2000" spc="-5">
                <a:latin typeface="Arial"/>
                <a:cs typeface="Arial"/>
              </a:rPr>
              <a:t>FxF, and </a:t>
            </a:r>
            <a:r>
              <a:rPr dirty="0" sz="2000">
                <a:latin typeface="Arial"/>
                <a:cs typeface="Arial"/>
              </a:rPr>
              <a:t>zero-padding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with  (F-1)/2. (will preserve </a:t>
            </a: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spatially)</a:t>
            </a:r>
            <a:endParaRPr sz="2000">
              <a:latin typeface="Arial"/>
              <a:cs typeface="Arial"/>
            </a:endParaRPr>
          </a:p>
          <a:p>
            <a:pPr algn="just" marL="504825" marR="2295525" indent="-492759">
              <a:lnSpc>
                <a:spcPct val="100000"/>
              </a:lnSpc>
            </a:pP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F = 3 </a:t>
            </a: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dirty="0" sz="2000" spc="-1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1  F = 5 </a:t>
            </a: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dirty="0" sz="2000" spc="-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2  F = 7 </a:t>
            </a: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dirty="0" sz="2000" spc="-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2637" y="942412"/>
          <a:ext cx="2694305" cy="3541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/>
                <a:gridCol w="297774"/>
                <a:gridCol w="297774"/>
                <a:gridCol w="297774"/>
                <a:gridCol w="297774"/>
                <a:gridCol w="297774"/>
                <a:gridCol w="297774"/>
                <a:gridCol w="297774"/>
                <a:gridCol w="297774"/>
              </a:tblGrid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800" y="197906"/>
            <a:ext cx="22974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Remember back</a:t>
            </a:r>
            <a:r>
              <a:rPr dirty="0" sz="1800" spc="-9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to…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800" y="474131"/>
            <a:ext cx="806132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E.g. 32x32 input </a:t>
            </a:r>
            <a:r>
              <a:rPr dirty="0" sz="1800">
                <a:latin typeface="Arial"/>
                <a:cs typeface="Arial"/>
              </a:rPr>
              <a:t>convolved </a:t>
            </a:r>
            <a:r>
              <a:rPr dirty="0" sz="1800" spc="-5">
                <a:latin typeface="Arial"/>
                <a:cs typeface="Arial"/>
              </a:rPr>
              <a:t>repeatedly with 5x5 filters </a:t>
            </a:r>
            <a:r>
              <a:rPr dirty="0" sz="1800">
                <a:latin typeface="Arial"/>
                <a:cs typeface="Arial"/>
              </a:rPr>
              <a:t>shrinks volumes spatially!  </a:t>
            </a:r>
            <a:r>
              <a:rPr dirty="0" sz="1800" spc="-5">
                <a:latin typeface="Arial"/>
                <a:cs typeface="Arial"/>
              </a:rPr>
              <a:t>(32 -&gt; 28 -&gt; 24 ...). Shrinking too fast is not good, doesn’t work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well.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774" y="232637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5946" y="158314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8" y="0"/>
                </a:lnTo>
                <a:lnTo>
                  <a:pt x="743228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774" y="15831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2774" y="15831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2774" y="15831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5946" y="2326377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98425" y="39470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2725" y="1873855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7812" y="433866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17575" y="2861799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 h="0">
                <a:moveTo>
                  <a:pt x="0" y="0"/>
                </a:moveTo>
                <a:lnTo>
                  <a:pt x="9304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48024" y="28460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48024" y="28460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629925" y="2939931"/>
            <a:ext cx="749300" cy="14046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  <a:p>
            <a:pPr algn="just" marL="12700" marR="118745">
              <a:lnSpc>
                <a:spcPct val="100699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5x5x3  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27374" y="232637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40547" y="158314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27374" y="15831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27374" y="15831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27374" y="15831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40547" y="2326377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413025" y="39470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77325" y="1873855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42413" y="433866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60774" y="2861799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 h="0">
                <a:moveTo>
                  <a:pt x="0" y="0"/>
                </a:moveTo>
                <a:lnTo>
                  <a:pt x="9304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91224" y="28460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91224" y="28460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373125" y="2939931"/>
            <a:ext cx="749300" cy="14046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  <a:p>
            <a:pPr marL="12700" marR="29845">
              <a:lnSpc>
                <a:spcPct val="100699"/>
              </a:lnSpc>
            </a:pP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e.g.</a:t>
            </a:r>
            <a:r>
              <a:rPr dirty="0" sz="1800" spc="-95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10  5x5x</a:t>
            </a:r>
            <a:r>
              <a:rPr dirty="0" sz="1800" spc="-5" b="1">
                <a:solidFill>
                  <a:srgbClr val="37761C"/>
                </a:solidFill>
                <a:latin typeface="Arial"/>
                <a:cs typeface="Arial"/>
              </a:rPr>
              <a:t>6  </a:t>
            </a: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70574" y="232637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83746" y="158314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7" y="0"/>
                </a:lnTo>
                <a:lnTo>
                  <a:pt x="743227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ADBB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70574" y="15831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E0EE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70574" y="158314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70574" y="15831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83746" y="2326377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51574" y="2861799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 h="0">
                <a:moveTo>
                  <a:pt x="0" y="0"/>
                </a:moveTo>
                <a:lnTo>
                  <a:pt x="9304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782024" y="28460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782024" y="28460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963925" y="2939931"/>
            <a:ext cx="74930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46" name="object 4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180525" y="2677833"/>
            <a:ext cx="415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09413" y="4338663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56225" y="39470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20525" y="1873855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24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825" y="267259"/>
            <a:ext cx="5481320" cy="2938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Arial"/>
                <a:cs typeface="Arial"/>
              </a:rPr>
              <a:t>Examples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5">
                <a:latin typeface="Arial"/>
                <a:cs typeface="Arial"/>
              </a:rPr>
              <a:t>time: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latin typeface="Arial"/>
                <a:cs typeface="Arial"/>
              </a:rPr>
              <a:t>Input </a:t>
            </a:r>
            <a:r>
              <a:rPr dirty="0" sz="3000">
                <a:latin typeface="Arial"/>
                <a:cs typeface="Arial"/>
              </a:rPr>
              <a:t>volume:</a:t>
            </a:r>
            <a:r>
              <a:rPr dirty="0" sz="3000" spc="-75">
                <a:latin typeface="Arial"/>
                <a:cs typeface="Arial"/>
              </a:rPr>
              <a:t> </a:t>
            </a:r>
            <a:r>
              <a:rPr dirty="0" sz="3000" spc="-5" b="1">
                <a:latin typeface="Arial"/>
                <a:cs typeface="Arial"/>
              </a:rPr>
              <a:t>32x32x3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latin typeface="Arial"/>
                <a:cs typeface="Arial"/>
              </a:rPr>
              <a:t>10 5x5 filters with </a:t>
            </a:r>
            <a:r>
              <a:rPr dirty="0" sz="3000">
                <a:latin typeface="Arial"/>
                <a:cs typeface="Arial"/>
              </a:rPr>
              <a:t>stride </a:t>
            </a:r>
            <a:r>
              <a:rPr dirty="0" sz="3000" spc="-5">
                <a:latin typeface="Arial"/>
                <a:cs typeface="Arial"/>
              </a:rPr>
              <a:t>1, pad</a:t>
            </a:r>
            <a:r>
              <a:rPr dirty="0" sz="3000" spc="-8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latin typeface="Arial"/>
                <a:cs typeface="Arial"/>
              </a:rPr>
              <a:t>Output </a:t>
            </a:r>
            <a:r>
              <a:rPr dirty="0" sz="3000">
                <a:latin typeface="Arial"/>
                <a:cs typeface="Arial"/>
              </a:rPr>
              <a:t>volume size: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?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4404" y="694040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08" y="0"/>
                </a:lnTo>
                <a:lnTo>
                  <a:pt x="159008" y="1503009"/>
                </a:lnTo>
                <a:lnTo>
                  <a:pt x="0" y="1503009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23413" y="13965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9"/>
                </a:moveTo>
                <a:lnTo>
                  <a:pt x="0" y="554390"/>
                </a:lnTo>
                <a:lnTo>
                  <a:pt x="554390" y="0"/>
                </a:lnTo>
                <a:lnTo>
                  <a:pt x="554390" y="1503009"/>
                </a:lnTo>
                <a:lnTo>
                  <a:pt x="0" y="20573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64404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08" y="554390"/>
                </a:moveTo>
                <a:lnTo>
                  <a:pt x="0" y="554390"/>
                </a:lnTo>
                <a:lnTo>
                  <a:pt x="554389" y="0"/>
                </a:lnTo>
                <a:lnTo>
                  <a:pt x="713399" y="0"/>
                </a:lnTo>
                <a:lnTo>
                  <a:pt x="159008" y="554390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64404" y="13965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90"/>
                </a:moveTo>
                <a:lnTo>
                  <a:pt x="554389" y="0"/>
                </a:lnTo>
                <a:lnTo>
                  <a:pt x="713399" y="0"/>
                </a:lnTo>
                <a:lnTo>
                  <a:pt x="713399" y="1503009"/>
                </a:lnTo>
                <a:lnTo>
                  <a:pt x="159008" y="2057399"/>
                </a:lnTo>
                <a:lnTo>
                  <a:pt x="0" y="2057399"/>
                </a:lnTo>
                <a:lnTo>
                  <a:pt x="0" y="55439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64404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90"/>
                </a:moveTo>
                <a:lnTo>
                  <a:pt x="159008" y="554390"/>
                </a:lnTo>
                <a:lnTo>
                  <a:pt x="71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23413" y="694040"/>
            <a:ext cx="0" cy="1503045"/>
          </a:xfrm>
          <a:custGeom>
            <a:avLst/>
            <a:gdLst/>
            <a:ahLst/>
            <a:cxnLst/>
            <a:rect l="l" t="t" r="r" b="b"/>
            <a:pathLst>
              <a:path w="0" h="1503045">
                <a:moveTo>
                  <a:pt x="0" y="0"/>
                </a:moveTo>
                <a:lnTo>
                  <a:pt x="0" y="150300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85370" y="1093509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 h="0">
                <a:moveTo>
                  <a:pt x="0" y="0"/>
                </a:moveTo>
                <a:lnTo>
                  <a:pt x="6796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65020" y="107777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65020" y="107777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87868" y="694040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09" y="0"/>
                </a:lnTo>
                <a:lnTo>
                  <a:pt x="159009" y="1503009"/>
                </a:lnTo>
                <a:lnTo>
                  <a:pt x="0" y="150300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46878" y="13965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9"/>
                </a:moveTo>
                <a:lnTo>
                  <a:pt x="0" y="554390"/>
                </a:lnTo>
                <a:lnTo>
                  <a:pt x="554390" y="0"/>
                </a:lnTo>
                <a:lnTo>
                  <a:pt x="554390" y="1503009"/>
                </a:lnTo>
                <a:lnTo>
                  <a:pt x="0" y="20573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87868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09" y="554390"/>
                </a:moveTo>
                <a:lnTo>
                  <a:pt x="0" y="554390"/>
                </a:lnTo>
                <a:lnTo>
                  <a:pt x="554390" y="0"/>
                </a:lnTo>
                <a:lnTo>
                  <a:pt x="713399" y="0"/>
                </a:lnTo>
                <a:lnTo>
                  <a:pt x="159009" y="554390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87868" y="13965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90"/>
                </a:moveTo>
                <a:lnTo>
                  <a:pt x="554390" y="0"/>
                </a:lnTo>
                <a:lnTo>
                  <a:pt x="713399" y="0"/>
                </a:lnTo>
                <a:lnTo>
                  <a:pt x="713399" y="1503009"/>
                </a:lnTo>
                <a:lnTo>
                  <a:pt x="159009" y="2057399"/>
                </a:lnTo>
                <a:lnTo>
                  <a:pt x="0" y="2057399"/>
                </a:lnTo>
                <a:lnTo>
                  <a:pt x="0" y="55439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87868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90"/>
                </a:moveTo>
                <a:lnTo>
                  <a:pt x="159009" y="554390"/>
                </a:lnTo>
                <a:lnTo>
                  <a:pt x="71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46878" y="694040"/>
            <a:ext cx="0" cy="1503045"/>
          </a:xfrm>
          <a:custGeom>
            <a:avLst/>
            <a:gdLst/>
            <a:ahLst/>
            <a:cxnLst/>
            <a:rect l="l" t="t" r="r" b="b"/>
            <a:pathLst>
              <a:path w="0" h="1503045">
                <a:moveTo>
                  <a:pt x="0" y="0"/>
                </a:moveTo>
                <a:lnTo>
                  <a:pt x="0" y="150300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825" y="267259"/>
            <a:ext cx="5539105" cy="3852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Arial"/>
                <a:cs typeface="Arial"/>
              </a:rPr>
              <a:t>Examples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5">
                <a:latin typeface="Arial"/>
                <a:cs typeface="Arial"/>
              </a:rPr>
              <a:t>time: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latin typeface="Arial"/>
                <a:cs typeface="Arial"/>
              </a:rPr>
              <a:t>Input </a:t>
            </a:r>
            <a:r>
              <a:rPr dirty="0" sz="3000">
                <a:latin typeface="Arial"/>
                <a:cs typeface="Arial"/>
              </a:rPr>
              <a:t>volume:</a:t>
            </a:r>
            <a:r>
              <a:rPr dirty="0" sz="3000" spc="-70"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dirty="0" sz="3000" spc="-5" b="1">
                <a:latin typeface="Arial"/>
                <a:cs typeface="Arial"/>
              </a:rPr>
              <a:t>x3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dirty="0" sz="3000" spc="-5">
                <a:solidFill>
                  <a:srgbClr val="FF00FF"/>
                </a:solidFill>
                <a:latin typeface="Arial"/>
                <a:cs typeface="Arial"/>
              </a:rPr>
              <a:t>5x5 </a:t>
            </a:r>
            <a:r>
              <a:rPr dirty="0" sz="3000" spc="-5">
                <a:latin typeface="Arial"/>
                <a:cs typeface="Arial"/>
              </a:rPr>
              <a:t>filters with </a:t>
            </a:r>
            <a:r>
              <a:rPr dirty="0" sz="3000">
                <a:latin typeface="Arial"/>
                <a:cs typeface="Arial"/>
              </a:rPr>
              <a:t>stride </a:t>
            </a:r>
            <a:r>
              <a:rPr dirty="0" sz="3000">
                <a:solidFill>
                  <a:srgbClr val="37761C"/>
                </a:solidFill>
                <a:latin typeface="Arial"/>
                <a:cs typeface="Arial"/>
              </a:rPr>
              <a:t>1</a:t>
            </a:r>
            <a:r>
              <a:rPr dirty="0" sz="3000">
                <a:latin typeface="Arial"/>
                <a:cs typeface="Arial"/>
              </a:rPr>
              <a:t>, </a:t>
            </a:r>
            <a:r>
              <a:rPr dirty="0" sz="3000" spc="-5">
                <a:latin typeface="Arial"/>
                <a:cs typeface="Arial"/>
              </a:rPr>
              <a:t>pad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9900FF"/>
                </a:solidFill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latin typeface="Arial"/>
                <a:cs typeface="Arial"/>
              </a:rPr>
              <a:t>Output </a:t>
            </a:r>
            <a:r>
              <a:rPr dirty="0" sz="3000">
                <a:latin typeface="Arial"/>
                <a:cs typeface="Arial"/>
              </a:rPr>
              <a:t>volume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size: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latin typeface="Arial"/>
                <a:cs typeface="Arial"/>
              </a:rPr>
              <a:t>(</a:t>
            </a:r>
            <a:r>
              <a:rPr dirty="0" sz="3000" spc="-5">
                <a:solidFill>
                  <a:srgbClr val="0000FF"/>
                </a:solidFill>
                <a:latin typeface="Arial"/>
                <a:cs typeface="Arial"/>
              </a:rPr>
              <a:t>32</a:t>
            </a:r>
            <a:r>
              <a:rPr dirty="0" sz="3000" spc="-5">
                <a:latin typeface="Arial"/>
                <a:cs typeface="Arial"/>
              </a:rPr>
              <a:t>+2*</a:t>
            </a:r>
            <a:r>
              <a:rPr dirty="0" sz="3000" spc="-5">
                <a:solidFill>
                  <a:srgbClr val="9900FF"/>
                </a:solidFill>
                <a:latin typeface="Arial"/>
                <a:cs typeface="Arial"/>
              </a:rPr>
              <a:t>2</a:t>
            </a:r>
            <a:r>
              <a:rPr dirty="0" sz="3000" spc="-5">
                <a:latin typeface="Arial"/>
                <a:cs typeface="Arial"/>
              </a:rPr>
              <a:t>-</a:t>
            </a:r>
            <a:r>
              <a:rPr dirty="0" sz="3000" spc="-5">
                <a:solidFill>
                  <a:srgbClr val="FF00FF"/>
                </a:solidFill>
                <a:latin typeface="Arial"/>
                <a:cs typeface="Arial"/>
              </a:rPr>
              <a:t>5</a:t>
            </a:r>
            <a:r>
              <a:rPr dirty="0" sz="3000" spc="-5">
                <a:latin typeface="Arial"/>
                <a:cs typeface="Arial"/>
              </a:rPr>
              <a:t>)/</a:t>
            </a:r>
            <a:r>
              <a:rPr dirty="0" sz="3000" spc="-5">
                <a:solidFill>
                  <a:srgbClr val="37761C"/>
                </a:solidFill>
                <a:latin typeface="Arial"/>
                <a:cs typeface="Arial"/>
              </a:rPr>
              <a:t>1</a:t>
            </a:r>
            <a:r>
              <a:rPr dirty="0" sz="3000" spc="-5">
                <a:latin typeface="Arial"/>
                <a:cs typeface="Arial"/>
              </a:rPr>
              <a:t>+1 </a:t>
            </a:r>
            <a:r>
              <a:rPr dirty="0" sz="3000">
                <a:latin typeface="Arial"/>
                <a:cs typeface="Arial"/>
              </a:rPr>
              <a:t>= </a:t>
            </a:r>
            <a:r>
              <a:rPr dirty="0" sz="3000" spc="-5">
                <a:latin typeface="Arial"/>
                <a:cs typeface="Arial"/>
              </a:rPr>
              <a:t>32 </a:t>
            </a:r>
            <a:r>
              <a:rPr dirty="0" sz="3000">
                <a:latin typeface="Arial"/>
                <a:cs typeface="Arial"/>
              </a:rPr>
              <a:t>spatially,</a:t>
            </a:r>
            <a:r>
              <a:rPr dirty="0" sz="3000" spc="-7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so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 b="1">
                <a:latin typeface="Arial"/>
                <a:cs typeface="Arial"/>
              </a:rPr>
              <a:t>32x32x</a:t>
            </a:r>
            <a:r>
              <a:rPr dirty="0" sz="3000" spc="-5" b="1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4404" y="694040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08" y="0"/>
                </a:lnTo>
                <a:lnTo>
                  <a:pt x="159008" y="1503009"/>
                </a:lnTo>
                <a:lnTo>
                  <a:pt x="0" y="1503009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23413" y="13965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9"/>
                </a:moveTo>
                <a:lnTo>
                  <a:pt x="0" y="554390"/>
                </a:lnTo>
                <a:lnTo>
                  <a:pt x="554390" y="0"/>
                </a:lnTo>
                <a:lnTo>
                  <a:pt x="554390" y="1503009"/>
                </a:lnTo>
                <a:lnTo>
                  <a:pt x="0" y="20573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64404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08" y="554390"/>
                </a:moveTo>
                <a:lnTo>
                  <a:pt x="0" y="554390"/>
                </a:lnTo>
                <a:lnTo>
                  <a:pt x="554389" y="0"/>
                </a:lnTo>
                <a:lnTo>
                  <a:pt x="713399" y="0"/>
                </a:lnTo>
                <a:lnTo>
                  <a:pt x="159008" y="554390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64404" y="13965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90"/>
                </a:moveTo>
                <a:lnTo>
                  <a:pt x="554389" y="0"/>
                </a:lnTo>
                <a:lnTo>
                  <a:pt x="713399" y="0"/>
                </a:lnTo>
                <a:lnTo>
                  <a:pt x="713399" y="1503009"/>
                </a:lnTo>
                <a:lnTo>
                  <a:pt x="159008" y="2057399"/>
                </a:lnTo>
                <a:lnTo>
                  <a:pt x="0" y="2057399"/>
                </a:lnTo>
                <a:lnTo>
                  <a:pt x="0" y="55439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64404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90"/>
                </a:moveTo>
                <a:lnTo>
                  <a:pt x="159008" y="554390"/>
                </a:lnTo>
                <a:lnTo>
                  <a:pt x="71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23413" y="694040"/>
            <a:ext cx="0" cy="1503045"/>
          </a:xfrm>
          <a:custGeom>
            <a:avLst/>
            <a:gdLst/>
            <a:ahLst/>
            <a:cxnLst/>
            <a:rect l="l" t="t" r="r" b="b"/>
            <a:pathLst>
              <a:path w="0" h="1503045">
                <a:moveTo>
                  <a:pt x="0" y="0"/>
                </a:moveTo>
                <a:lnTo>
                  <a:pt x="0" y="150300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85370" y="1093509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 h="0">
                <a:moveTo>
                  <a:pt x="0" y="0"/>
                </a:moveTo>
                <a:lnTo>
                  <a:pt x="6796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65020" y="107777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65020" y="107777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87868" y="694040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09" y="0"/>
                </a:lnTo>
                <a:lnTo>
                  <a:pt x="159009" y="1503009"/>
                </a:lnTo>
                <a:lnTo>
                  <a:pt x="0" y="150300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46878" y="13965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9"/>
                </a:moveTo>
                <a:lnTo>
                  <a:pt x="0" y="554390"/>
                </a:lnTo>
                <a:lnTo>
                  <a:pt x="554390" y="0"/>
                </a:lnTo>
                <a:lnTo>
                  <a:pt x="554390" y="1503009"/>
                </a:lnTo>
                <a:lnTo>
                  <a:pt x="0" y="20573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87868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09" y="554390"/>
                </a:moveTo>
                <a:lnTo>
                  <a:pt x="0" y="554390"/>
                </a:lnTo>
                <a:lnTo>
                  <a:pt x="554390" y="0"/>
                </a:lnTo>
                <a:lnTo>
                  <a:pt x="713399" y="0"/>
                </a:lnTo>
                <a:lnTo>
                  <a:pt x="159009" y="554390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87868" y="13965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90"/>
                </a:moveTo>
                <a:lnTo>
                  <a:pt x="554390" y="0"/>
                </a:lnTo>
                <a:lnTo>
                  <a:pt x="713399" y="0"/>
                </a:lnTo>
                <a:lnTo>
                  <a:pt x="713399" y="1503009"/>
                </a:lnTo>
                <a:lnTo>
                  <a:pt x="159009" y="2057399"/>
                </a:lnTo>
                <a:lnTo>
                  <a:pt x="0" y="2057399"/>
                </a:lnTo>
                <a:lnTo>
                  <a:pt x="0" y="55439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87868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90"/>
                </a:moveTo>
                <a:lnTo>
                  <a:pt x="159009" y="554390"/>
                </a:lnTo>
                <a:lnTo>
                  <a:pt x="71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46878" y="694040"/>
            <a:ext cx="0" cy="1503045"/>
          </a:xfrm>
          <a:custGeom>
            <a:avLst/>
            <a:gdLst/>
            <a:ahLst/>
            <a:cxnLst/>
            <a:rect l="l" t="t" r="r" b="b"/>
            <a:pathLst>
              <a:path w="0" h="1503045">
                <a:moveTo>
                  <a:pt x="0" y="0"/>
                </a:moveTo>
                <a:lnTo>
                  <a:pt x="0" y="150300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825" y="267259"/>
            <a:ext cx="6075045" cy="2938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Arial"/>
                <a:cs typeface="Arial"/>
              </a:rPr>
              <a:t>Examples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5">
                <a:latin typeface="Arial"/>
                <a:cs typeface="Arial"/>
              </a:rPr>
              <a:t>time: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latin typeface="Arial"/>
                <a:cs typeface="Arial"/>
              </a:rPr>
              <a:t>Input </a:t>
            </a:r>
            <a:r>
              <a:rPr dirty="0" sz="3000">
                <a:latin typeface="Arial"/>
                <a:cs typeface="Arial"/>
              </a:rPr>
              <a:t>volume:</a:t>
            </a:r>
            <a:r>
              <a:rPr dirty="0" sz="3000" spc="-75">
                <a:latin typeface="Arial"/>
                <a:cs typeface="Arial"/>
              </a:rPr>
              <a:t> </a:t>
            </a:r>
            <a:r>
              <a:rPr dirty="0" sz="3000" spc="-5" b="1">
                <a:latin typeface="Arial"/>
                <a:cs typeface="Arial"/>
              </a:rPr>
              <a:t>32x32x3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latin typeface="Arial"/>
                <a:cs typeface="Arial"/>
              </a:rPr>
              <a:t>10 5x5 filters with </a:t>
            </a:r>
            <a:r>
              <a:rPr dirty="0" sz="3000">
                <a:latin typeface="Arial"/>
                <a:cs typeface="Arial"/>
              </a:rPr>
              <a:t>stride </a:t>
            </a:r>
            <a:r>
              <a:rPr dirty="0" sz="3000" spc="-5">
                <a:latin typeface="Arial"/>
                <a:cs typeface="Arial"/>
              </a:rPr>
              <a:t>1, pad</a:t>
            </a:r>
            <a:r>
              <a:rPr dirty="0" sz="3000" spc="-8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latin typeface="Arial"/>
                <a:cs typeface="Arial"/>
              </a:rPr>
              <a:t>Number of parameters in this</a:t>
            </a:r>
            <a:r>
              <a:rPr dirty="0" sz="3000" spc="-85">
                <a:latin typeface="Arial"/>
                <a:cs typeface="Arial"/>
              </a:rPr>
              <a:t> </a:t>
            </a:r>
            <a:r>
              <a:rPr dirty="0" sz="3000" spc="-5">
                <a:latin typeface="Arial"/>
                <a:cs typeface="Arial"/>
              </a:rPr>
              <a:t>layer?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4404" y="694040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08" y="0"/>
                </a:lnTo>
                <a:lnTo>
                  <a:pt x="159008" y="1503009"/>
                </a:lnTo>
                <a:lnTo>
                  <a:pt x="0" y="1503009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23413" y="13965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9"/>
                </a:moveTo>
                <a:lnTo>
                  <a:pt x="0" y="554390"/>
                </a:lnTo>
                <a:lnTo>
                  <a:pt x="554390" y="0"/>
                </a:lnTo>
                <a:lnTo>
                  <a:pt x="554390" y="1503009"/>
                </a:lnTo>
                <a:lnTo>
                  <a:pt x="0" y="20573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64404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08" y="554390"/>
                </a:moveTo>
                <a:lnTo>
                  <a:pt x="0" y="554390"/>
                </a:lnTo>
                <a:lnTo>
                  <a:pt x="554389" y="0"/>
                </a:lnTo>
                <a:lnTo>
                  <a:pt x="713399" y="0"/>
                </a:lnTo>
                <a:lnTo>
                  <a:pt x="159008" y="554390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64404" y="13965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90"/>
                </a:moveTo>
                <a:lnTo>
                  <a:pt x="554389" y="0"/>
                </a:lnTo>
                <a:lnTo>
                  <a:pt x="713399" y="0"/>
                </a:lnTo>
                <a:lnTo>
                  <a:pt x="713399" y="1503009"/>
                </a:lnTo>
                <a:lnTo>
                  <a:pt x="159008" y="2057399"/>
                </a:lnTo>
                <a:lnTo>
                  <a:pt x="0" y="2057399"/>
                </a:lnTo>
                <a:lnTo>
                  <a:pt x="0" y="55439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64404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90"/>
                </a:moveTo>
                <a:lnTo>
                  <a:pt x="159008" y="554390"/>
                </a:lnTo>
                <a:lnTo>
                  <a:pt x="71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23413" y="694040"/>
            <a:ext cx="0" cy="1503045"/>
          </a:xfrm>
          <a:custGeom>
            <a:avLst/>
            <a:gdLst/>
            <a:ahLst/>
            <a:cxnLst/>
            <a:rect l="l" t="t" r="r" b="b"/>
            <a:pathLst>
              <a:path w="0" h="1503045">
                <a:moveTo>
                  <a:pt x="0" y="0"/>
                </a:moveTo>
                <a:lnTo>
                  <a:pt x="0" y="150300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85370" y="1093509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 h="0">
                <a:moveTo>
                  <a:pt x="0" y="0"/>
                </a:moveTo>
                <a:lnTo>
                  <a:pt x="6796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65020" y="107777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65020" y="107777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87868" y="694040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09" y="0"/>
                </a:lnTo>
                <a:lnTo>
                  <a:pt x="159009" y="1503009"/>
                </a:lnTo>
                <a:lnTo>
                  <a:pt x="0" y="150300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46878" y="13965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9"/>
                </a:moveTo>
                <a:lnTo>
                  <a:pt x="0" y="554390"/>
                </a:lnTo>
                <a:lnTo>
                  <a:pt x="554390" y="0"/>
                </a:lnTo>
                <a:lnTo>
                  <a:pt x="554390" y="1503009"/>
                </a:lnTo>
                <a:lnTo>
                  <a:pt x="0" y="20573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87868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09" y="554390"/>
                </a:moveTo>
                <a:lnTo>
                  <a:pt x="0" y="554390"/>
                </a:lnTo>
                <a:lnTo>
                  <a:pt x="554390" y="0"/>
                </a:lnTo>
                <a:lnTo>
                  <a:pt x="713399" y="0"/>
                </a:lnTo>
                <a:lnTo>
                  <a:pt x="159009" y="554390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87868" y="13965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90"/>
                </a:moveTo>
                <a:lnTo>
                  <a:pt x="554390" y="0"/>
                </a:lnTo>
                <a:lnTo>
                  <a:pt x="713399" y="0"/>
                </a:lnTo>
                <a:lnTo>
                  <a:pt x="713399" y="1503009"/>
                </a:lnTo>
                <a:lnTo>
                  <a:pt x="159009" y="2057399"/>
                </a:lnTo>
                <a:lnTo>
                  <a:pt x="0" y="2057399"/>
                </a:lnTo>
                <a:lnTo>
                  <a:pt x="0" y="55439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87868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90"/>
                </a:moveTo>
                <a:lnTo>
                  <a:pt x="159009" y="554390"/>
                </a:lnTo>
                <a:lnTo>
                  <a:pt x="71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46878" y="694040"/>
            <a:ext cx="0" cy="1503045"/>
          </a:xfrm>
          <a:custGeom>
            <a:avLst/>
            <a:gdLst/>
            <a:ahLst/>
            <a:cxnLst/>
            <a:rect l="l" t="t" r="r" b="b"/>
            <a:pathLst>
              <a:path w="0" h="1503045">
                <a:moveTo>
                  <a:pt x="0" y="0"/>
                </a:moveTo>
                <a:lnTo>
                  <a:pt x="0" y="150300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50" y="1358750"/>
            <a:ext cx="3677775" cy="204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20200" y="976946"/>
            <a:ext cx="2143024" cy="2805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62449" y="3993431"/>
            <a:ext cx="4355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Widrow and Hoff, ~1960:</a:t>
            </a:r>
            <a:r>
              <a:rPr dirty="0" sz="18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Adaline/Madaline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79450" y="824612"/>
            <a:ext cx="2798449" cy="3110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725" y="136616"/>
            <a:ext cx="2390775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A </a:t>
            </a:r>
            <a:r>
              <a:rPr dirty="0" sz="2600" spc="-5"/>
              <a:t>bit of</a:t>
            </a:r>
            <a:r>
              <a:rPr dirty="0" sz="2600" spc="-105"/>
              <a:t> </a:t>
            </a:r>
            <a:r>
              <a:rPr dirty="0" sz="2600" spc="-5"/>
              <a:t>history...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799657" y="4713450"/>
            <a:ext cx="19240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12011" y="3968577"/>
            <a:ext cx="3176270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440055" marR="5080" indent="-427990">
              <a:lnSpc>
                <a:spcPct val="104200"/>
              </a:lnSpc>
              <a:spcBef>
                <a:spcPts val="70"/>
              </a:spcBef>
            </a:pPr>
            <a:r>
              <a:rPr dirty="0" sz="600" spc="-5">
                <a:latin typeface="Arial"/>
                <a:cs typeface="Arial"/>
              </a:rPr>
              <a:t>These figures are </a:t>
            </a:r>
            <a:r>
              <a:rPr dirty="0" sz="600">
                <a:latin typeface="Arial"/>
                <a:cs typeface="Arial"/>
              </a:rPr>
              <a:t>reproduced </a:t>
            </a:r>
            <a:r>
              <a:rPr dirty="0" sz="600" spc="-5">
                <a:latin typeface="Arial"/>
                <a:cs typeface="Arial"/>
              </a:rPr>
              <a:t>from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Widrow 1960, Stanford Electronics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Laboratorie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s Technica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  <a:hlinkClick r:id="rId5"/>
              </a:rPr>
              <a:t>l 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Repor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  <a:hlinkClick r:id="rId5"/>
              </a:rPr>
              <a:t>t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with permission from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</a:rPr>
              <a:t>Stanford University Special</a:t>
            </a:r>
            <a:r>
              <a:rPr dirty="0" sz="600" spc="-25" u="sng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</a:rPr>
              <a:t>Collections</a:t>
            </a:r>
            <a:r>
              <a:rPr dirty="0" sz="600" spc="-5">
                <a:latin typeface="Arial"/>
                <a:cs typeface="Arial"/>
                <a:hlinkClick r:id="rId5"/>
              </a:rPr>
              <a:t>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50" y="267259"/>
            <a:ext cx="26219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Examples</a:t>
            </a:r>
            <a:r>
              <a:rPr dirty="0" spc="-100"/>
              <a:t> </a:t>
            </a:r>
            <a:r>
              <a:rPr dirty="0" spc="-5"/>
              <a:t>time: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5825" y="1351059"/>
            <a:ext cx="548195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Input </a:t>
            </a:r>
            <a:r>
              <a:rPr dirty="0" sz="3000">
                <a:latin typeface="Arial"/>
                <a:cs typeface="Arial"/>
              </a:rPr>
              <a:t>volume:</a:t>
            </a:r>
            <a:r>
              <a:rPr dirty="0" sz="3000" spc="-60"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dirty="0" sz="3000" spc="-5" b="1">
                <a:latin typeface="Arial"/>
                <a:cs typeface="Arial"/>
              </a:rPr>
              <a:t>x</a:t>
            </a:r>
            <a:r>
              <a:rPr dirty="0" sz="3000" spc="-5" b="1">
                <a:solidFill>
                  <a:srgbClr val="FF9900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dirty="0" sz="3000" spc="-5">
                <a:solidFill>
                  <a:srgbClr val="FF00FF"/>
                </a:solidFill>
                <a:latin typeface="Arial"/>
                <a:cs typeface="Arial"/>
              </a:rPr>
              <a:t>5x5 </a:t>
            </a:r>
            <a:r>
              <a:rPr dirty="0" sz="3000" spc="-5">
                <a:latin typeface="Arial"/>
                <a:cs typeface="Arial"/>
              </a:rPr>
              <a:t>filters with </a:t>
            </a:r>
            <a:r>
              <a:rPr dirty="0" sz="3000">
                <a:latin typeface="Arial"/>
                <a:cs typeface="Arial"/>
              </a:rPr>
              <a:t>stride </a:t>
            </a:r>
            <a:r>
              <a:rPr dirty="0" sz="3000" spc="-5">
                <a:latin typeface="Arial"/>
                <a:cs typeface="Arial"/>
              </a:rPr>
              <a:t>1, pad</a:t>
            </a:r>
            <a:r>
              <a:rPr dirty="0" sz="3000" spc="-8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1355" y="3306860"/>
            <a:ext cx="13862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(+1 for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bias)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825" y="2722660"/>
            <a:ext cx="631507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Number of parameters in this layer?  each filter has </a:t>
            </a:r>
            <a:r>
              <a:rPr dirty="0" sz="3000" spc="-5">
                <a:solidFill>
                  <a:srgbClr val="FF00FF"/>
                </a:solidFill>
                <a:latin typeface="Arial"/>
                <a:cs typeface="Arial"/>
              </a:rPr>
              <a:t>5*5</a:t>
            </a:r>
            <a:r>
              <a:rPr dirty="0" sz="3000" spc="-5">
                <a:latin typeface="Arial"/>
                <a:cs typeface="Arial"/>
              </a:rPr>
              <a:t>*</a:t>
            </a:r>
            <a:r>
              <a:rPr dirty="0" sz="3000" spc="-5">
                <a:solidFill>
                  <a:srgbClr val="FF9900"/>
                </a:solidFill>
                <a:latin typeface="Arial"/>
                <a:cs typeface="Arial"/>
              </a:rPr>
              <a:t>3 </a:t>
            </a:r>
            <a:r>
              <a:rPr dirty="0" sz="3000">
                <a:latin typeface="Arial"/>
                <a:cs typeface="Arial"/>
              </a:rPr>
              <a:t>+ 1 = </a:t>
            </a:r>
            <a:r>
              <a:rPr dirty="0" sz="3000" spc="-5">
                <a:solidFill>
                  <a:srgbClr val="37761C"/>
                </a:solidFill>
                <a:latin typeface="Arial"/>
                <a:cs typeface="Arial"/>
              </a:rPr>
              <a:t>76</a:t>
            </a:r>
            <a:r>
              <a:rPr dirty="0" sz="3000" spc="-35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3000" spc="-5">
                <a:latin typeface="Arial"/>
                <a:cs typeface="Arial"/>
              </a:rPr>
              <a:t>params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latin typeface="Arial"/>
                <a:cs typeface="Arial"/>
              </a:rPr>
              <a:t>=&gt; </a:t>
            </a:r>
            <a:r>
              <a:rPr dirty="0" sz="3000" spc="-5">
                <a:solidFill>
                  <a:srgbClr val="37761C"/>
                </a:solidFill>
                <a:latin typeface="Arial"/>
                <a:cs typeface="Arial"/>
              </a:rPr>
              <a:t>76</a:t>
            </a:r>
            <a:r>
              <a:rPr dirty="0" sz="3000" spc="-5">
                <a:latin typeface="Arial"/>
                <a:cs typeface="Arial"/>
              </a:rPr>
              <a:t>*</a:t>
            </a:r>
            <a:r>
              <a:rPr dirty="0" sz="3000" spc="-5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dirty="0" sz="3000">
                <a:latin typeface="Arial"/>
                <a:cs typeface="Arial"/>
              </a:rPr>
              <a:t>=</a:t>
            </a:r>
            <a:r>
              <a:rPr dirty="0" sz="3000" spc="-75">
                <a:latin typeface="Arial"/>
                <a:cs typeface="Arial"/>
              </a:rPr>
              <a:t> </a:t>
            </a:r>
            <a:r>
              <a:rPr dirty="0" sz="3000" spc="-5" b="1">
                <a:latin typeface="Arial"/>
                <a:cs typeface="Arial"/>
              </a:rPr>
              <a:t>760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404" y="694040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08" y="0"/>
                </a:lnTo>
                <a:lnTo>
                  <a:pt x="159008" y="1503009"/>
                </a:lnTo>
                <a:lnTo>
                  <a:pt x="0" y="1503009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23413" y="13965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9"/>
                </a:moveTo>
                <a:lnTo>
                  <a:pt x="0" y="554390"/>
                </a:lnTo>
                <a:lnTo>
                  <a:pt x="554390" y="0"/>
                </a:lnTo>
                <a:lnTo>
                  <a:pt x="554390" y="1503009"/>
                </a:lnTo>
                <a:lnTo>
                  <a:pt x="0" y="20573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64404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08" y="554390"/>
                </a:moveTo>
                <a:lnTo>
                  <a:pt x="0" y="554390"/>
                </a:lnTo>
                <a:lnTo>
                  <a:pt x="554389" y="0"/>
                </a:lnTo>
                <a:lnTo>
                  <a:pt x="713399" y="0"/>
                </a:lnTo>
                <a:lnTo>
                  <a:pt x="159008" y="554390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64404" y="13965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90"/>
                </a:moveTo>
                <a:lnTo>
                  <a:pt x="554389" y="0"/>
                </a:lnTo>
                <a:lnTo>
                  <a:pt x="713399" y="0"/>
                </a:lnTo>
                <a:lnTo>
                  <a:pt x="713399" y="1503009"/>
                </a:lnTo>
                <a:lnTo>
                  <a:pt x="159008" y="2057399"/>
                </a:lnTo>
                <a:lnTo>
                  <a:pt x="0" y="2057399"/>
                </a:lnTo>
                <a:lnTo>
                  <a:pt x="0" y="55439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64404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90"/>
                </a:moveTo>
                <a:lnTo>
                  <a:pt x="159008" y="554390"/>
                </a:lnTo>
                <a:lnTo>
                  <a:pt x="71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23413" y="694040"/>
            <a:ext cx="0" cy="1503045"/>
          </a:xfrm>
          <a:custGeom>
            <a:avLst/>
            <a:gdLst/>
            <a:ahLst/>
            <a:cxnLst/>
            <a:rect l="l" t="t" r="r" b="b"/>
            <a:pathLst>
              <a:path w="0" h="1503045">
                <a:moveTo>
                  <a:pt x="0" y="0"/>
                </a:moveTo>
                <a:lnTo>
                  <a:pt x="0" y="150300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85370" y="1093509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 h="0">
                <a:moveTo>
                  <a:pt x="0" y="0"/>
                </a:moveTo>
                <a:lnTo>
                  <a:pt x="6796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65020" y="107777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65020" y="107777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87868" y="694040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09" y="0"/>
                </a:lnTo>
                <a:lnTo>
                  <a:pt x="159009" y="1503009"/>
                </a:lnTo>
                <a:lnTo>
                  <a:pt x="0" y="150300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46878" y="13965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9"/>
                </a:moveTo>
                <a:lnTo>
                  <a:pt x="0" y="554390"/>
                </a:lnTo>
                <a:lnTo>
                  <a:pt x="554390" y="0"/>
                </a:lnTo>
                <a:lnTo>
                  <a:pt x="554390" y="1503009"/>
                </a:lnTo>
                <a:lnTo>
                  <a:pt x="0" y="20573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87868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09" y="554390"/>
                </a:moveTo>
                <a:lnTo>
                  <a:pt x="0" y="554390"/>
                </a:lnTo>
                <a:lnTo>
                  <a:pt x="554390" y="0"/>
                </a:lnTo>
                <a:lnTo>
                  <a:pt x="713399" y="0"/>
                </a:lnTo>
                <a:lnTo>
                  <a:pt x="159009" y="554390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87868" y="13965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90"/>
                </a:moveTo>
                <a:lnTo>
                  <a:pt x="554390" y="0"/>
                </a:lnTo>
                <a:lnTo>
                  <a:pt x="713399" y="0"/>
                </a:lnTo>
                <a:lnTo>
                  <a:pt x="713399" y="1503009"/>
                </a:lnTo>
                <a:lnTo>
                  <a:pt x="159009" y="2057399"/>
                </a:lnTo>
                <a:lnTo>
                  <a:pt x="0" y="2057399"/>
                </a:lnTo>
                <a:lnTo>
                  <a:pt x="0" y="55439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87868" y="13965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90"/>
                </a:moveTo>
                <a:lnTo>
                  <a:pt x="159009" y="554390"/>
                </a:lnTo>
                <a:lnTo>
                  <a:pt x="71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46878" y="694040"/>
            <a:ext cx="0" cy="1503045"/>
          </a:xfrm>
          <a:custGeom>
            <a:avLst/>
            <a:gdLst/>
            <a:ahLst/>
            <a:cxnLst/>
            <a:rect l="l" t="t" r="r" b="b"/>
            <a:pathLst>
              <a:path w="0" h="1503045">
                <a:moveTo>
                  <a:pt x="0" y="0"/>
                </a:moveTo>
                <a:lnTo>
                  <a:pt x="0" y="150300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0612" y="508175"/>
            <a:ext cx="7667624" cy="371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0612" y="508175"/>
            <a:ext cx="7667624" cy="371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58950" y="154231"/>
            <a:ext cx="3992879" cy="1957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Common</a:t>
            </a:r>
            <a:r>
              <a:rPr dirty="0" sz="18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settings: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K 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(powers of 2, e.g. 32, 64, 128,</a:t>
            </a:r>
            <a:r>
              <a:rPr dirty="0" sz="18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512)</a:t>
            </a:r>
            <a:endParaRPr sz="18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5"/>
              </a:spcBef>
              <a:tabLst>
                <a:tab pos="46926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3,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dirty="0" sz="1800" spc="-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5"/>
              </a:spcBef>
              <a:tabLst>
                <a:tab pos="46926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5,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dirty="0" sz="1800" spc="-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5"/>
              </a:spcBef>
              <a:tabLst>
                <a:tab pos="46926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5,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2,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 = ?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(whatever</a:t>
            </a:r>
            <a:r>
              <a:rPr dirty="0" sz="1800" spc="-1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fits)</a:t>
            </a:r>
            <a:endParaRPr sz="18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5"/>
              </a:spcBef>
              <a:tabLst>
                <a:tab pos="46926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dirty="0" sz="1800" spc="-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299" y="1420500"/>
            <a:ext cx="2966720" cy="927100"/>
          </a:xfrm>
          <a:custGeom>
            <a:avLst/>
            <a:gdLst/>
            <a:ahLst/>
            <a:cxnLst/>
            <a:rect l="l" t="t" r="r" b="b"/>
            <a:pathLst>
              <a:path w="2966720" h="927100">
                <a:moveTo>
                  <a:pt x="0" y="0"/>
                </a:moveTo>
                <a:lnTo>
                  <a:pt x="2966099" y="0"/>
                </a:lnTo>
                <a:lnTo>
                  <a:pt x="2966099" y="926999"/>
                </a:lnTo>
                <a:lnTo>
                  <a:pt x="0" y="926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750" y="248733"/>
            <a:ext cx="662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(btw, 1x1 </a:t>
            </a:r>
            <a:r>
              <a:rPr dirty="0" sz="2400"/>
              <a:t>convolution </a:t>
            </a:r>
            <a:r>
              <a:rPr dirty="0" sz="2400" spc="-5"/>
              <a:t>layers make perfect</a:t>
            </a:r>
            <a:r>
              <a:rPr dirty="0" sz="2400" spc="-85"/>
              <a:t> </a:t>
            </a:r>
            <a:r>
              <a:rPr dirty="0" sz="2400"/>
              <a:t>sense)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18925" y="1798369"/>
            <a:ext cx="987425" cy="200406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5" y="0"/>
                </a:lnTo>
                <a:lnTo>
                  <a:pt x="987355" y="2004055"/>
                </a:lnTo>
                <a:lnTo>
                  <a:pt x="0" y="2004055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6280" y="1099725"/>
            <a:ext cx="699135" cy="2703195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9"/>
                </a:moveTo>
                <a:lnTo>
                  <a:pt x="0" y="698644"/>
                </a:lnTo>
                <a:lnTo>
                  <a:pt x="698644" y="0"/>
                </a:lnTo>
                <a:lnTo>
                  <a:pt x="698644" y="2004055"/>
                </a:lnTo>
                <a:lnTo>
                  <a:pt x="0" y="27026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925" y="1099725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5" y="698644"/>
                </a:moveTo>
                <a:lnTo>
                  <a:pt x="0" y="698644"/>
                </a:lnTo>
                <a:lnTo>
                  <a:pt x="698644" y="0"/>
                </a:lnTo>
                <a:lnTo>
                  <a:pt x="1685999" y="0"/>
                </a:lnTo>
                <a:lnTo>
                  <a:pt x="987355" y="69864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925" y="1099725"/>
            <a:ext cx="1686560" cy="2703195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4"/>
                </a:moveTo>
                <a:lnTo>
                  <a:pt x="698644" y="0"/>
                </a:lnTo>
                <a:lnTo>
                  <a:pt x="1685999" y="0"/>
                </a:lnTo>
                <a:lnTo>
                  <a:pt x="1685999" y="2004055"/>
                </a:lnTo>
                <a:lnTo>
                  <a:pt x="987355" y="2702699"/>
                </a:lnTo>
                <a:lnTo>
                  <a:pt x="0" y="2702699"/>
                </a:lnTo>
                <a:lnTo>
                  <a:pt x="0" y="69864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925" y="1099725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4"/>
                </a:moveTo>
                <a:lnTo>
                  <a:pt x="987355" y="698644"/>
                </a:lnTo>
                <a:lnTo>
                  <a:pt x="16859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06280" y="1798369"/>
            <a:ext cx="0" cy="2004060"/>
          </a:xfrm>
          <a:custGeom>
            <a:avLst/>
            <a:gdLst/>
            <a:ahLst/>
            <a:cxnLst/>
            <a:rect l="l" t="t" r="r" b="b"/>
            <a:pathLst>
              <a:path w="0" h="2004060">
                <a:moveTo>
                  <a:pt x="0" y="0"/>
                </a:moveTo>
                <a:lnTo>
                  <a:pt x="0" y="200405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46199" y="38303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64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0025" y="344120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3250" y="2005293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2024" y="2478375"/>
            <a:ext cx="1499870" cy="0"/>
          </a:xfrm>
          <a:custGeom>
            <a:avLst/>
            <a:gdLst/>
            <a:ahLst/>
            <a:cxnLst/>
            <a:rect l="l" t="t" r="r" b="b"/>
            <a:pathLst>
              <a:path w="1499870" h="0">
                <a:moveTo>
                  <a:pt x="0" y="0"/>
                </a:moveTo>
                <a:lnTo>
                  <a:pt x="14995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81574" y="2462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81574" y="2462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508749" y="1776706"/>
            <a:ext cx="1357630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1x1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CONV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Arial"/>
                <a:cs typeface="Arial"/>
              </a:rPr>
              <a:t>with 32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90699" y="1671283"/>
            <a:ext cx="577850" cy="2131695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1" y="0"/>
                </a:lnTo>
                <a:lnTo>
                  <a:pt x="577741" y="2131141"/>
                </a:lnTo>
                <a:lnTo>
                  <a:pt x="0" y="2131141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68441" y="1099725"/>
            <a:ext cx="572135" cy="2703195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9"/>
                </a:moveTo>
                <a:lnTo>
                  <a:pt x="0" y="571558"/>
                </a:lnTo>
                <a:lnTo>
                  <a:pt x="571558" y="0"/>
                </a:lnTo>
                <a:lnTo>
                  <a:pt x="571558" y="2131141"/>
                </a:lnTo>
                <a:lnTo>
                  <a:pt x="0" y="27026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90699" y="1099725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1" y="571558"/>
                </a:moveTo>
                <a:lnTo>
                  <a:pt x="0" y="571558"/>
                </a:lnTo>
                <a:lnTo>
                  <a:pt x="571558" y="0"/>
                </a:lnTo>
                <a:lnTo>
                  <a:pt x="1149299" y="0"/>
                </a:lnTo>
                <a:lnTo>
                  <a:pt x="577741" y="571558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90699" y="1099725"/>
            <a:ext cx="1149350" cy="2703195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8"/>
                </a:moveTo>
                <a:lnTo>
                  <a:pt x="571558" y="0"/>
                </a:lnTo>
                <a:lnTo>
                  <a:pt x="1149299" y="0"/>
                </a:lnTo>
                <a:lnTo>
                  <a:pt x="1149299" y="2131141"/>
                </a:lnTo>
                <a:lnTo>
                  <a:pt x="577741" y="2702699"/>
                </a:lnTo>
                <a:lnTo>
                  <a:pt x="0" y="2702699"/>
                </a:lnTo>
                <a:lnTo>
                  <a:pt x="0" y="57155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690699" y="1099725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8"/>
                </a:moveTo>
                <a:lnTo>
                  <a:pt x="577741" y="571558"/>
                </a:lnTo>
                <a:lnTo>
                  <a:pt x="1149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68441" y="1671283"/>
            <a:ext cx="0" cy="2131695"/>
          </a:xfrm>
          <a:custGeom>
            <a:avLst/>
            <a:gdLst/>
            <a:ahLst/>
            <a:cxnLst/>
            <a:rect l="l" t="t" r="r" b="b"/>
            <a:pathLst>
              <a:path w="0" h="2131695">
                <a:moveTo>
                  <a:pt x="0" y="0"/>
                </a:moveTo>
                <a:lnTo>
                  <a:pt x="0" y="213114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785925" y="38303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43550" y="351740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9625" y="2184293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05850" y="2559706"/>
            <a:ext cx="2425700" cy="11283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(each filter has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size 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1x1x64, and performs</a:t>
            </a:r>
            <a:r>
              <a:rPr dirty="0" sz="1800" spc="-8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64-dimensional dot  product)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2525" y="166550"/>
            <a:ext cx="5567899" cy="4160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27762" y="161787"/>
            <a:ext cx="5577840" cy="4170679"/>
          </a:xfrm>
          <a:custGeom>
            <a:avLst/>
            <a:gdLst/>
            <a:ahLst/>
            <a:cxnLst/>
            <a:rect l="l" t="t" r="r" b="b"/>
            <a:pathLst>
              <a:path w="5577840" h="4170679">
                <a:moveTo>
                  <a:pt x="0" y="0"/>
                </a:moveTo>
                <a:lnTo>
                  <a:pt x="5577424" y="0"/>
                </a:lnTo>
                <a:lnTo>
                  <a:pt x="5577424" y="4170449"/>
                </a:lnTo>
                <a:lnTo>
                  <a:pt x="0" y="41704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9925" y="138433"/>
            <a:ext cx="2256155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z="2400" spc="-5"/>
              <a:t>Example:</a:t>
            </a:r>
            <a:r>
              <a:rPr dirty="0" sz="2400" spc="-100"/>
              <a:t> </a:t>
            </a:r>
            <a:r>
              <a:rPr dirty="0" sz="2400" spc="-5"/>
              <a:t>CONV  layer in</a:t>
            </a:r>
            <a:r>
              <a:rPr dirty="0" sz="2400" spc="-95"/>
              <a:t> </a:t>
            </a:r>
            <a:r>
              <a:rPr dirty="0" sz="2400" spc="-5"/>
              <a:t>Torch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83687" y="3047400"/>
            <a:ext cx="2782824" cy="143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924" y="3042637"/>
            <a:ext cx="2792730" cy="1443355"/>
          </a:xfrm>
          <a:custGeom>
            <a:avLst/>
            <a:gdLst/>
            <a:ahLst/>
            <a:cxnLst/>
            <a:rect l="l" t="t" r="r" b="b"/>
            <a:pathLst>
              <a:path w="2792730" h="1443354">
                <a:moveTo>
                  <a:pt x="0" y="0"/>
                </a:moveTo>
                <a:lnTo>
                  <a:pt x="2792349" y="0"/>
                </a:lnTo>
                <a:lnTo>
                  <a:pt x="2792349" y="1442924"/>
                </a:lnTo>
                <a:lnTo>
                  <a:pt x="0" y="1442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01100" y="4397452"/>
            <a:ext cx="132143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4"/>
              </a:rPr>
              <a:t>Torch</a:t>
            </a:r>
            <a:r>
              <a:rPr dirty="0" sz="600" spc="-5">
                <a:solidFill>
                  <a:srgbClr val="1155CC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600" spc="-5">
                <a:latin typeface="Arial"/>
                <a:cs typeface="Arial"/>
              </a:rPr>
              <a:t>is licensed under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BSD</a:t>
            </a:r>
            <a:r>
              <a:rPr dirty="0" sz="600" spc="-60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600" spc="-5" u="sng">
                <a:solidFill>
                  <a:srgbClr val="1155CC"/>
                </a:solidFill>
                <a:latin typeface="Arial"/>
                <a:cs typeface="Arial"/>
                <a:hlinkClick r:id="rId5"/>
              </a:rPr>
              <a:t>3-clause</a:t>
            </a:r>
            <a:r>
              <a:rPr dirty="0" sz="600" spc="-5">
                <a:latin typeface="Arial"/>
                <a:cs typeface="Arial"/>
                <a:hlinkClick r:id="rId4"/>
              </a:rPr>
              <a:t>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61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925" y="138433"/>
            <a:ext cx="2256155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z="2400" spc="-5"/>
              <a:t>Example:</a:t>
            </a:r>
            <a:r>
              <a:rPr dirty="0" sz="2400" spc="-100"/>
              <a:t> </a:t>
            </a:r>
            <a:r>
              <a:rPr dirty="0" sz="2400" spc="-5"/>
              <a:t>CONV  layer in</a:t>
            </a:r>
            <a:r>
              <a:rPr dirty="0" sz="2400" spc="-95"/>
              <a:t> </a:t>
            </a:r>
            <a:r>
              <a:rPr dirty="0" sz="2400" spc="-5"/>
              <a:t>Caffe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915075" y="717725"/>
            <a:ext cx="6057899" cy="3295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687" y="3047400"/>
            <a:ext cx="2782824" cy="143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924" y="3042637"/>
            <a:ext cx="2792730" cy="1443355"/>
          </a:xfrm>
          <a:custGeom>
            <a:avLst/>
            <a:gdLst/>
            <a:ahLst/>
            <a:cxnLst/>
            <a:rect l="l" t="t" r="r" b="b"/>
            <a:pathLst>
              <a:path w="2792730" h="1443354">
                <a:moveTo>
                  <a:pt x="0" y="0"/>
                </a:moveTo>
                <a:lnTo>
                  <a:pt x="2792349" y="0"/>
                </a:lnTo>
                <a:lnTo>
                  <a:pt x="2792349" y="1442924"/>
                </a:lnTo>
                <a:lnTo>
                  <a:pt x="0" y="1442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7825" y="4404670"/>
            <a:ext cx="1325880" cy="11112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4"/>
              </a:rPr>
              <a:t>Caffe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is licensed under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BSD</a:t>
            </a:r>
            <a:r>
              <a:rPr dirty="0" sz="600" spc="-60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2-Clause</a:t>
            </a:r>
            <a:r>
              <a:rPr dirty="0" sz="600" spc="-5">
                <a:latin typeface="Arial"/>
                <a:cs typeface="Arial"/>
                <a:hlinkClick r:id="rId4"/>
              </a:rPr>
              <a:t>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65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50" y="211508"/>
            <a:ext cx="51879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The brain/neuron </a:t>
            </a:r>
            <a:r>
              <a:rPr dirty="0" sz="2400"/>
              <a:t>view </a:t>
            </a:r>
            <a:r>
              <a:rPr dirty="0" sz="2400" spc="-5"/>
              <a:t>of CONV</a:t>
            </a:r>
            <a:r>
              <a:rPr dirty="0" sz="2400" spc="-95"/>
              <a:t> </a:t>
            </a:r>
            <a:r>
              <a:rPr dirty="0" sz="2400" spc="-5"/>
              <a:t>Layer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2949" y="2440422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4552" y="2289724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2949" y="2289724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2949" y="2289724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2949" y="2289724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4552" y="2440422"/>
            <a:ext cx="0" cy="663575"/>
          </a:xfrm>
          <a:custGeom>
            <a:avLst/>
            <a:gdLst/>
            <a:ahLst/>
            <a:cxnLst/>
            <a:rect l="l" t="t" r="r" b="b"/>
            <a:pathLst>
              <a:path w="0"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59200" y="255552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59200" y="255552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9700" y="2696674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9199" y="245937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9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25400" y="2309975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9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1499" y="269667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6425" y="206095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9596" y="1317724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8" y="0"/>
                </a:lnTo>
                <a:lnTo>
                  <a:pt x="743228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6425" y="131772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6425" y="1317724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6425" y="131772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9596" y="2060953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296375" y="956183"/>
            <a:ext cx="3372485" cy="95250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dirty="0" sz="24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28811" y="1137124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8" y="0"/>
                </a:moveTo>
                <a:lnTo>
                  <a:pt x="0" y="21993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86749" y="134174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8"/>
                </a:moveTo>
                <a:lnTo>
                  <a:pt x="0" y="25270"/>
                </a:lnTo>
                <a:lnTo>
                  <a:pt x="38436" y="0"/>
                </a:lnTo>
                <a:lnTo>
                  <a:pt x="45687" y="306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86749" y="134174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6" y="0"/>
                </a:moveTo>
                <a:lnTo>
                  <a:pt x="0" y="25270"/>
                </a:lnTo>
                <a:lnTo>
                  <a:pt x="45687" y="30618"/>
                </a:lnTo>
                <a:lnTo>
                  <a:pt x="38436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15465" y="1620650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4" y="0"/>
                </a:moveTo>
                <a:lnTo>
                  <a:pt x="0" y="52318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75178" y="2129176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6" y="0"/>
                </a:lnTo>
                <a:lnTo>
                  <a:pt x="45988" y="29326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75178" y="2129176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6" y="0"/>
                </a:moveTo>
                <a:lnTo>
                  <a:pt x="0" y="30327"/>
                </a:lnTo>
                <a:lnTo>
                  <a:pt x="45988" y="29326"/>
                </a:lnTo>
                <a:lnTo>
                  <a:pt x="34586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26393" y="3043715"/>
            <a:ext cx="257810" cy="476884"/>
          </a:xfrm>
          <a:custGeom>
            <a:avLst/>
            <a:gdLst/>
            <a:ahLst/>
            <a:cxnLst/>
            <a:rect l="l" t="t" r="r" b="b"/>
            <a:pathLst>
              <a:path w="257810" h="476885">
                <a:moveTo>
                  <a:pt x="257806" y="47653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05825" y="3005697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6730" y="45504"/>
                </a:moveTo>
                <a:lnTo>
                  <a:pt x="0" y="0"/>
                </a:lnTo>
                <a:lnTo>
                  <a:pt x="34405" y="30531"/>
                </a:lnTo>
                <a:lnTo>
                  <a:pt x="6730" y="4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05825" y="3005697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34405" y="30531"/>
                </a:moveTo>
                <a:lnTo>
                  <a:pt x="0" y="0"/>
                </a:lnTo>
                <a:lnTo>
                  <a:pt x="6730" y="45504"/>
                </a:lnTo>
                <a:lnTo>
                  <a:pt x="34405" y="3053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39950" y="3418860"/>
            <a:ext cx="4213225" cy="1109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b="1">
                <a:latin typeface="Arial"/>
                <a:cs typeface="Arial"/>
              </a:rPr>
              <a:t>1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number: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dirty="0" sz="1800" spc="-5">
                <a:latin typeface="Arial"/>
                <a:cs typeface="Arial"/>
              </a:rPr>
              <a:t>the result of taking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dot product between  the filter and this part of the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Arial"/>
                <a:cs typeface="Arial"/>
              </a:rPr>
              <a:t>(i.e. 5*5*3 </a:t>
            </a:r>
            <a:r>
              <a:rPr dirty="0" sz="1800">
                <a:latin typeface="Arial"/>
                <a:cs typeface="Arial"/>
              </a:rPr>
              <a:t>= </a:t>
            </a:r>
            <a:r>
              <a:rPr dirty="0" sz="1800" spc="-5">
                <a:latin typeface="Arial"/>
                <a:cs typeface="Arial"/>
              </a:rPr>
              <a:t>75-dimensional dot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product)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2075" y="3703260"/>
            <a:ext cx="280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1462" y="4094893"/>
            <a:ext cx="153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66</a:t>
            </a:fld>
            <a:endParaRPr sz="2000"/>
          </a:p>
        </p:txBody>
      </p:sp>
      <p:sp>
        <p:nvSpPr>
          <p:cNvPr id="36" name="object 3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50" y="211508"/>
            <a:ext cx="51879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The brain/neuron </a:t>
            </a:r>
            <a:r>
              <a:rPr dirty="0" sz="2400"/>
              <a:t>view </a:t>
            </a:r>
            <a:r>
              <a:rPr dirty="0" sz="2400" spc="-5"/>
              <a:t>of CONV</a:t>
            </a:r>
            <a:r>
              <a:rPr dirty="0" sz="2400" spc="-95"/>
              <a:t> </a:t>
            </a:r>
            <a:r>
              <a:rPr dirty="0" sz="2400" spc="-5"/>
              <a:t>Layer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2949" y="2440422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4552" y="2289724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2949" y="2289724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2949" y="2289724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2949" y="2289724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4552" y="2440422"/>
            <a:ext cx="0" cy="663575"/>
          </a:xfrm>
          <a:custGeom>
            <a:avLst/>
            <a:gdLst/>
            <a:ahLst/>
            <a:cxnLst/>
            <a:rect l="l" t="t" r="r" b="b"/>
            <a:pathLst>
              <a:path w="0"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59200" y="255552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59200" y="255552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9700" y="2696674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9199" y="245937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9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25400" y="2309975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9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1499" y="269667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6425" y="206095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9596" y="1317724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8" y="0"/>
                </a:lnTo>
                <a:lnTo>
                  <a:pt x="743228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6425" y="131772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6425" y="1317724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6425" y="131772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9596" y="2060953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296375" y="956183"/>
            <a:ext cx="3372485" cy="95250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dirty="0" sz="24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28811" y="1137124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8" y="0"/>
                </a:moveTo>
                <a:lnTo>
                  <a:pt x="0" y="21993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86749" y="134174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8"/>
                </a:moveTo>
                <a:lnTo>
                  <a:pt x="0" y="25270"/>
                </a:lnTo>
                <a:lnTo>
                  <a:pt x="38436" y="0"/>
                </a:lnTo>
                <a:lnTo>
                  <a:pt x="45687" y="306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86749" y="134174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6" y="0"/>
                </a:moveTo>
                <a:lnTo>
                  <a:pt x="0" y="25270"/>
                </a:lnTo>
                <a:lnTo>
                  <a:pt x="45687" y="30618"/>
                </a:lnTo>
                <a:lnTo>
                  <a:pt x="38436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15465" y="1620650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4" y="0"/>
                </a:moveTo>
                <a:lnTo>
                  <a:pt x="0" y="52318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75178" y="2129176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6" y="0"/>
                </a:lnTo>
                <a:lnTo>
                  <a:pt x="45988" y="29326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75178" y="2129176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6" y="0"/>
                </a:moveTo>
                <a:lnTo>
                  <a:pt x="0" y="30327"/>
                </a:lnTo>
                <a:lnTo>
                  <a:pt x="45988" y="29326"/>
                </a:lnTo>
                <a:lnTo>
                  <a:pt x="34586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26393" y="3043715"/>
            <a:ext cx="257810" cy="476884"/>
          </a:xfrm>
          <a:custGeom>
            <a:avLst/>
            <a:gdLst/>
            <a:ahLst/>
            <a:cxnLst/>
            <a:rect l="l" t="t" r="r" b="b"/>
            <a:pathLst>
              <a:path w="257810" h="476885">
                <a:moveTo>
                  <a:pt x="257806" y="47653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05825" y="3005697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6730" y="45504"/>
                </a:moveTo>
                <a:lnTo>
                  <a:pt x="0" y="0"/>
                </a:lnTo>
                <a:lnTo>
                  <a:pt x="34405" y="30531"/>
                </a:lnTo>
                <a:lnTo>
                  <a:pt x="6730" y="4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05825" y="3005697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34405" y="30531"/>
                </a:moveTo>
                <a:lnTo>
                  <a:pt x="0" y="0"/>
                </a:lnTo>
                <a:lnTo>
                  <a:pt x="6730" y="45504"/>
                </a:lnTo>
                <a:lnTo>
                  <a:pt x="34405" y="3053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568375" y="1062675"/>
            <a:ext cx="3181808" cy="181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63612" y="1057912"/>
            <a:ext cx="3191510" cy="1824989"/>
          </a:xfrm>
          <a:custGeom>
            <a:avLst/>
            <a:gdLst/>
            <a:ahLst/>
            <a:cxnLst/>
            <a:rect l="l" t="t" r="r" b="b"/>
            <a:pathLst>
              <a:path w="3191509" h="1824989">
                <a:moveTo>
                  <a:pt x="0" y="0"/>
                </a:moveTo>
                <a:lnTo>
                  <a:pt x="3191333" y="0"/>
                </a:lnTo>
                <a:lnTo>
                  <a:pt x="3191333" y="1824925"/>
                </a:lnTo>
                <a:lnTo>
                  <a:pt x="0" y="18249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703749" y="2917181"/>
            <a:ext cx="270256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It’s just </a:t>
            </a:r>
            <a:r>
              <a:rPr dirty="0" sz="1800">
                <a:solidFill>
                  <a:srgbClr val="37761C"/>
                </a:solidFill>
                <a:latin typeface="Arial"/>
                <a:cs typeface="Arial"/>
              </a:rPr>
              <a:t>a </a:t>
            </a: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neuron with local  </a:t>
            </a:r>
            <a:r>
              <a:rPr dirty="0" sz="1800">
                <a:solidFill>
                  <a:srgbClr val="37761C"/>
                </a:solidFill>
                <a:latin typeface="Arial"/>
                <a:cs typeface="Arial"/>
              </a:rPr>
              <a:t>connectivity...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39950" y="3418860"/>
            <a:ext cx="4213225" cy="1109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b="1">
                <a:latin typeface="Arial"/>
                <a:cs typeface="Arial"/>
              </a:rPr>
              <a:t>1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number: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dirty="0" sz="1800" spc="-5">
                <a:latin typeface="Arial"/>
                <a:cs typeface="Arial"/>
              </a:rPr>
              <a:t>the result of taking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dot product between  the filter and this part of the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Arial"/>
                <a:cs typeface="Arial"/>
              </a:rPr>
              <a:t>(i.e. 5*5*3 </a:t>
            </a:r>
            <a:r>
              <a:rPr dirty="0" sz="1800">
                <a:latin typeface="Arial"/>
                <a:cs typeface="Arial"/>
              </a:rPr>
              <a:t>= </a:t>
            </a:r>
            <a:r>
              <a:rPr dirty="0" sz="1800" spc="-5">
                <a:latin typeface="Arial"/>
                <a:cs typeface="Arial"/>
              </a:rPr>
              <a:t>75-dimensional dot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product)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2075" y="3703260"/>
            <a:ext cx="280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1462" y="4094893"/>
            <a:ext cx="153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66</a:t>
            </a:fld>
            <a:endParaRPr sz="2000"/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50" y="211508"/>
            <a:ext cx="51879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The brain/neuron </a:t>
            </a:r>
            <a:r>
              <a:rPr dirty="0" sz="2400"/>
              <a:t>view </a:t>
            </a:r>
            <a:r>
              <a:rPr dirty="0" sz="2400" spc="-5"/>
              <a:t>of CONV</a:t>
            </a:r>
            <a:r>
              <a:rPr dirty="0" sz="2400" spc="-95"/>
              <a:t> </a:t>
            </a:r>
            <a:r>
              <a:rPr dirty="0" sz="2400" spc="-5"/>
              <a:t>Layer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2949" y="2440422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4552" y="2289724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2949" y="2289724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2949" y="2289724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2949" y="2289724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4552" y="2440422"/>
            <a:ext cx="0" cy="663575"/>
          </a:xfrm>
          <a:custGeom>
            <a:avLst/>
            <a:gdLst/>
            <a:ahLst/>
            <a:cxnLst/>
            <a:rect l="l" t="t" r="r" b="b"/>
            <a:pathLst>
              <a:path w="0"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59200" y="255552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59200" y="255552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9700" y="2696674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9199" y="245937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9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25400" y="2309975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9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1499" y="269667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32075" y="368160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6375" y="16084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1462" y="4073238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6425" y="206095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9596" y="1317724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8" y="0"/>
                </a:lnTo>
                <a:lnTo>
                  <a:pt x="743228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6425" y="131772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6425" y="1317724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6425" y="131772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9596" y="2060953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51750" y="243900"/>
            <a:ext cx="2279624" cy="1300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46987" y="239137"/>
            <a:ext cx="2289175" cy="1310640"/>
          </a:xfrm>
          <a:custGeom>
            <a:avLst/>
            <a:gdLst/>
            <a:ahLst/>
            <a:cxnLst/>
            <a:rect l="l" t="t" r="r" b="b"/>
            <a:pathLst>
              <a:path w="2289175" h="1310640">
                <a:moveTo>
                  <a:pt x="0" y="0"/>
                </a:moveTo>
                <a:lnTo>
                  <a:pt x="2289149" y="0"/>
                </a:lnTo>
                <a:lnTo>
                  <a:pt x="2289149" y="1310174"/>
                </a:lnTo>
                <a:lnTo>
                  <a:pt x="0" y="13101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729025" y="2373856"/>
            <a:ext cx="459613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An activation map is </a:t>
            </a:r>
            <a:r>
              <a:rPr dirty="0" sz="1800">
                <a:solidFill>
                  <a:srgbClr val="37761C"/>
                </a:solidFill>
                <a:latin typeface="Arial"/>
                <a:cs typeface="Arial"/>
              </a:rPr>
              <a:t>a </a:t>
            </a: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28x28 </a:t>
            </a:r>
            <a:r>
              <a:rPr dirty="0" sz="1800">
                <a:solidFill>
                  <a:srgbClr val="37761C"/>
                </a:solidFill>
                <a:latin typeface="Arial"/>
                <a:cs typeface="Arial"/>
              </a:rPr>
              <a:t>sheet </a:t>
            </a: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of neuron  outputs: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6976" y="2926306"/>
            <a:ext cx="5229860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Each is </a:t>
            </a:r>
            <a:r>
              <a:rPr dirty="0" sz="1800">
                <a:solidFill>
                  <a:srgbClr val="37761C"/>
                </a:solidFill>
                <a:latin typeface="Arial"/>
                <a:cs typeface="Arial"/>
              </a:rPr>
              <a:t>connected </a:t>
            </a: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to </a:t>
            </a:r>
            <a:r>
              <a:rPr dirty="0" sz="1800">
                <a:solidFill>
                  <a:srgbClr val="37761C"/>
                </a:solidFill>
                <a:latin typeface="Arial"/>
                <a:cs typeface="Arial"/>
              </a:rPr>
              <a:t>a small </a:t>
            </a: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region in the</a:t>
            </a:r>
            <a:r>
              <a:rPr dirty="0" sz="1800" spc="-95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  <a:p>
            <a:pPr marL="431800" indent="-41910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All of them </a:t>
            </a:r>
            <a:r>
              <a:rPr dirty="0" sz="1800">
                <a:solidFill>
                  <a:srgbClr val="37761C"/>
                </a:solidFill>
                <a:latin typeface="Arial"/>
                <a:cs typeface="Arial"/>
              </a:rPr>
              <a:t>share</a:t>
            </a:r>
            <a:r>
              <a:rPr dirty="0" sz="1800" spc="-95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7761C"/>
                </a:solidFill>
                <a:latin typeface="Arial"/>
                <a:cs typeface="Arial"/>
              </a:rPr>
              <a:t>parameters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29025" y="3754981"/>
            <a:ext cx="5030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“5x5 filter” -&gt; “5x5 receptive field for each</a:t>
            </a:r>
            <a:r>
              <a:rPr dirty="0" sz="18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neuron”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43650" y="1872115"/>
            <a:ext cx="159385" cy="2204085"/>
          </a:xfrm>
          <a:custGeom>
            <a:avLst/>
            <a:gdLst/>
            <a:ahLst/>
            <a:cxnLst/>
            <a:rect l="l" t="t" r="r" b="b"/>
            <a:pathLst>
              <a:path w="159385" h="2204085">
                <a:moveTo>
                  <a:pt x="0" y="0"/>
                </a:moveTo>
                <a:lnTo>
                  <a:pt x="159009" y="0"/>
                </a:lnTo>
                <a:lnTo>
                  <a:pt x="159009" y="2203509"/>
                </a:lnTo>
                <a:lnTo>
                  <a:pt x="0" y="2203509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02659" y="1317724"/>
            <a:ext cx="554990" cy="2758440"/>
          </a:xfrm>
          <a:custGeom>
            <a:avLst/>
            <a:gdLst/>
            <a:ahLst/>
            <a:cxnLst/>
            <a:rect l="l" t="t" r="r" b="b"/>
            <a:pathLst>
              <a:path w="554989" h="2758440">
                <a:moveTo>
                  <a:pt x="0" y="2757899"/>
                </a:moveTo>
                <a:lnTo>
                  <a:pt x="0" y="554390"/>
                </a:lnTo>
                <a:lnTo>
                  <a:pt x="554390" y="0"/>
                </a:lnTo>
                <a:lnTo>
                  <a:pt x="554390" y="2203509"/>
                </a:lnTo>
                <a:lnTo>
                  <a:pt x="0" y="27578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43650" y="1317724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39" h="554989">
                <a:moveTo>
                  <a:pt x="159009" y="554390"/>
                </a:moveTo>
                <a:lnTo>
                  <a:pt x="0" y="554390"/>
                </a:lnTo>
                <a:lnTo>
                  <a:pt x="554390" y="0"/>
                </a:lnTo>
                <a:lnTo>
                  <a:pt x="713399" y="0"/>
                </a:lnTo>
                <a:lnTo>
                  <a:pt x="159009" y="554390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43650" y="1317724"/>
            <a:ext cx="713740" cy="2758440"/>
          </a:xfrm>
          <a:custGeom>
            <a:avLst/>
            <a:gdLst/>
            <a:ahLst/>
            <a:cxnLst/>
            <a:rect l="l" t="t" r="r" b="b"/>
            <a:pathLst>
              <a:path w="713739" h="2758440">
                <a:moveTo>
                  <a:pt x="0" y="554390"/>
                </a:moveTo>
                <a:lnTo>
                  <a:pt x="554390" y="0"/>
                </a:lnTo>
                <a:lnTo>
                  <a:pt x="713399" y="0"/>
                </a:lnTo>
                <a:lnTo>
                  <a:pt x="713399" y="2203509"/>
                </a:lnTo>
                <a:lnTo>
                  <a:pt x="159009" y="2757899"/>
                </a:lnTo>
                <a:lnTo>
                  <a:pt x="0" y="2757899"/>
                </a:lnTo>
                <a:lnTo>
                  <a:pt x="0" y="55439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43650" y="1317724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39" h="554989">
                <a:moveTo>
                  <a:pt x="0" y="554390"/>
                </a:moveTo>
                <a:lnTo>
                  <a:pt x="159009" y="554390"/>
                </a:lnTo>
                <a:lnTo>
                  <a:pt x="71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02659" y="1872115"/>
            <a:ext cx="0" cy="2204085"/>
          </a:xfrm>
          <a:custGeom>
            <a:avLst/>
            <a:gdLst/>
            <a:ahLst/>
            <a:cxnLst/>
            <a:rect l="l" t="t" r="r" b="b"/>
            <a:pathLst>
              <a:path w="0" h="2204085">
                <a:moveTo>
                  <a:pt x="0" y="0"/>
                </a:moveTo>
                <a:lnTo>
                  <a:pt x="0" y="220350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534625" y="3734108"/>
            <a:ext cx="364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74</a:t>
            </a:fld>
            <a:endParaRPr sz="2000"/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839425" y="2362508"/>
            <a:ext cx="364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50" y="211508"/>
            <a:ext cx="51879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The brain/neuron </a:t>
            </a:r>
            <a:r>
              <a:rPr dirty="0" sz="2400"/>
              <a:t>view </a:t>
            </a:r>
            <a:r>
              <a:rPr dirty="0" sz="2400" spc="-5"/>
              <a:t>of CONV</a:t>
            </a:r>
            <a:r>
              <a:rPr dirty="0" sz="2400" spc="-95"/>
              <a:t> </a:t>
            </a:r>
            <a:r>
              <a:rPr dirty="0" sz="2400" spc="-5"/>
              <a:t>Layer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2949" y="2440422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2"/>
                </a:lnTo>
                <a:lnTo>
                  <a:pt x="0" y="663202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4552" y="2289724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9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202"/>
                </a:lnTo>
                <a:lnTo>
                  <a:pt x="0" y="81389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2949" y="2289724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2949" y="2289724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202"/>
                </a:lnTo>
                <a:lnTo>
                  <a:pt x="131602" y="813899"/>
                </a:lnTo>
                <a:lnTo>
                  <a:pt x="0" y="813899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2949" y="2289724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4552" y="2440422"/>
            <a:ext cx="0" cy="663575"/>
          </a:xfrm>
          <a:custGeom>
            <a:avLst/>
            <a:gdLst/>
            <a:ahLst/>
            <a:cxnLst/>
            <a:rect l="l" t="t" r="r" b="b"/>
            <a:pathLst>
              <a:path w="0" h="663575">
                <a:moveTo>
                  <a:pt x="0" y="0"/>
                </a:moveTo>
                <a:lnTo>
                  <a:pt x="0" y="66320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32075" y="368160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375" y="160843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462" y="4073238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6425" y="206095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1" y="0"/>
                </a:lnTo>
                <a:lnTo>
                  <a:pt x="213171" y="2014671"/>
                </a:lnTo>
                <a:lnTo>
                  <a:pt x="0" y="2014671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9596" y="1317724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9"/>
                </a:moveTo>
                <a:lnTo>
                  <a:pt x="0" y="743227"/>
                </a:lnTo>
                <a:lnTo>
                  <a:pt x="743228" y="0"/>
                </a:lnTo>
                <a:lnTo>
                  <a:pt x="743228" y="2014671"/>
                </a:lnTo>
                <a:lnTo>
                  <a:pt x="0" y="27578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6425" y="131772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1" y="743227"/>
                </a:moveTo>
                <a:lnTo>
                  <a:pt x="0" y="743227"/>
                </a:lnTo>
                <a:lnTo>
                  <a:pt x="743227" y="0"/>
                </a:lnTo>
                <a:lnTo>
                  <a:pt x="956399" y="0"/>
                </a:lnTo>
                <a:lnTo>
                  <a:pt x="213171" y="743227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6425" y="1317724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7"/>
                </a:moveTo>
                <a:lnTo>
                  <a:pt x="743227" y="0"/>
                </a:lnTo>
                <a:lnTo>
                  <a:pt x="956399" y="0"/>
                </a:lnTo>
                <a:lnTo>
                  <a:pt x="956399" y="2014671"/>
                </a:lnTo>
                <a:lnTo>
                  <a:pt x="213171" y="2757899"/>
                </a:lnTo>
                <a:lnTo>
                  <a:pt x="0" y="2757899"/>
                </a:lnTo>
                <a:lnTo>
                  <a:pt x="0" y="74322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6425" y="131772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7"/>
                </a:moveTo>
                <a:lnTo>
                  <a:pt x="213171" y="743227"/>
                </a:lnTo>
                <a:lnTo>
                  <a:pt x="956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9596" y="2060953"/>
            <a:ext cx="0" cy="2014855"/>
          </a:xfrm>
          <a:custGeom>
            <a:avLst/>
            <a:gdLst/>
            <a:ahLst/>
            <a:cxnLst/>
            <a:rect l="l" t="t" r="r" b="b"/>
            <a:pathLst>
              <a:path w="0" h="2014854">
                <a:moveTo>
                  <a:pt x="0" y="0"/>
                </a:moveTo>
                <a:lnTo>
                  <a:pt x="0" y="201467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51750" y="243900"/>
            <a:ext cx="2279624" cy="1300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46987" y="239137"/>
            <a:ext cx="2289175" cy="1310640"/>
          </a:xfrm>
          <a:custGeom>
            <a:avLst/>
            <a:gdLst/>
            <a:ahLst/>
            <a:cxnLst/>
            <a:rect l="l" t="t" r="r" b="b"/>
            <a:pathLst>
              <a:path w="2289175" h="1310640">
                <a:moveTo>
                  <a:pt x="0" y="0"/>
                </a:moveTo>
                <a:lnTo>
                  <a:pt x="2289149" y="0"/>
                </a:lnTo>
                <a:lnTo>
                  <a:pt x="2289149" y="1310174"/>
                </a:lnTo>
                <a:lnTo>
                  <a:pt x="0" y="13101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88816" y="2468279"/>
            <a:ext cx="238125" cy="465455"/>
          </a:xfrm>
          <a:custGeom>
            <a:avLst/>
            <a:gdLst/>
            <a:ahLst/>
            <a:cxnLst/>
            <a:rect l="l" t="t" r="r" b="b"/>
            <a:pathLst>
              <a:path w="238125" h="465455">
                <a:moveTo>
                  <a:pt x="0" y="465074"/>
                </a:moveTo>
                <a:lnTo>
                  <a:pt x="238099" y="465074"/>
                </a:lnTo>
                <a:lnTo>
                  <a:pt x="238099" y="0"/>
                </a:lnTo>
                <a:lnTo>
                  <a:pt x="0" y="0"/>
                </a:lnTo>
                <a:lnTo>
                  <a:pt x="0" y="465074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26916" y="2313254"/>
            <a:ext cx="155575" cy="620395"/>
          </a:xfrm>
          <a:custGeom>
            <a:avLst/>
            <a:gdLst/>
            <a:ahLst/>
            <a:cxnLst/>
            <a:rect l="l" t="t" r="r" b="b"/>
            <a:pathLst>
              <a:path w="155575" h="620394">
                <a:moveTo>
                  <a:pt x="0" y="620099"/>
                </a:moveTo>
                <a:lnTo>
                  <a:pt x="0" y="155024"/>
                </a:lnTo>
                <a:lnTo>
                  <a:pt x="155024" y="0"/>
                </a:lnTo>
                <a:lnTo>
                  <a:pt x="155024" y="465074"/>
                </a:lnTo>
                <a:lnTo>
                  <a:pt x="0" y="6200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54241" y="2313254"/>
            <a:ext cx="2028189" cy="155575"/>
          </a:xfrm>
          <a:custGeom>
            <a:avLst/>
            <a:gdLst/>
            <a:ahLst/>
            <a:cxnLst/>
            <a:rect l="l" t="t" r="r" b="b"/>
            <a:pathLst>
              <a:path w="2028189" h="155575">
                <a:moveTo>
                  <a:pt x="1872674" y="155024"/>
                </a:moveTo>
                <a:lnTo>
                  <a:pt x="0" y="155024"/>
                </a:lnTo>
                <a:lnTo>
                  <a:pt x="155024" y="0"/>
                </a:lnTo>
                <a:lnTo>
                  <a:pt x="2027699" y="0"/>
                </a:lnTo>
                <a:lnTo>
                  <a:pt x="1872674" y="15502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54241" y="2313254"/>
            <a:ext cx="2028189" cy="620395"/>
          </a:xfrm>
          <a:custGeom>
            <a:avLst/>
            <a:gdLst/>
            <a:ahLst/>
            <a:cxnLst/>
            <a:rect l="l" t="t" r="r" b="b"/>
            <a:pathLst>
              <a:path w="2028189" h="620394">
                <a:moveTo>
                  <a:pt x="0" y="155024"/>
                </a:moveTo>
                <a:lnTo>
                  <a:pt x="155024" y="0"/>
                </a:lnTo>
                <a:lnTo>
                  <a:pt x="2027699" y="0"/>
                </a:lnTo>
                <a:lnTo>
                  <a:pt x="2027699" y="465074"/>
                </a:lnTo>
                <a:lnTo>
                  <a:pt x="1872674" y="620099"/>
                </a:lnTo>
                <a:lnTo>
                  <a:pt x="0" y="620099"/>
                </a:lnTo>
                <a:lnTo>
                  <a:pt x="0" y="1550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54241" y="2313254"/>
            <a:ext cx="2028189" cy="155575"/>
          </a:xfrm>
          <a:custGeom>
            <a:avLst/>
            <a:gdLst/>
            <a:ahLst/>
            <a:cxnLst/>
            <a:rect l="l" t="t" r="r" b="b"/>
            <a:pathLst>
              <a:path w="2028189" h="155575">
                <a:moveTo>
                  <a:pt x="0" y="155024"/>
                </a:moveTo>
                <a:lnTo>
                  <a:pt x="1872674" y="155024"/>
                </a:lnTo>
                <a:lnTo>
                  <a:pt x="2027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26916" y="2468279"/>
            <a:ext cx="0" cy="465455"/>
          </a:xfrm>
          <a:custGeom>
            <a:avLst/>
            <a:gdLst/>
            <a:ahLst/>
            <a:cxnLst/>
            <a:rect l="l" t="t" r="r" b="b"/>
            <a:pathLst>
              <a:path w="0" h="465455">
                <a:moveTo>
                  <a:pt x="0" y="0"/>
                </a:moveTo>
                <a:lnTo>
                  <a:pt x="0" y="4650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54241" y="253680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54241" y="253680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35241" y="253680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35241" y="253680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16241" y="253680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16241" y="253680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397241" y="253680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397241" y="253680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78241" y="253680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68815" y="2737"/>
                </a:lnTo>
                <a:lnTo>
                  <a:pt x="219460" y="23714"/>
                </a:lnTo>
                <a:lnTo>
                  <a:pt x="258585" y="62839"/>
                </a:lnTo>
                <a:lnTo>
                  <a:pt x="279562" y="11348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778241" y="253680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5"/>
                </a:lnTo>
                <a:lnTo>
                  <a:pt x="27233" y="57788"/>
                </a:lnTo>
                <a:lnTo>
                  <a:pt x="57788" y="27233"/>
                </a:lnTo>
                <a:lnTo>
                  <a:pt x="96535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58" y="41341"/>
                </a:lnTo>
                <a:lnTo>
                  <a:pt x="271555" y="87134"/>
                </a:lnTo>
                <a:lnTo>
                  <a:pt x="282299" y="141149"/>
                </a:lnTo>
                <a:lnTo>
                  <a:pt x="275104" y="185764"/>
                </a:lnTo>
                <a:lnTo>
                  <a:pt x="255066" y="224511"/>
                </a:lnTo>
                <a:lnTo>
                  <a:pt x="224511" y="255066"/>
                </a:lnTo>
                <a:lnTo>
                  <a:pt x="185764" y="275104"/>
                </a:lnTo>
                <a:lnTo>
                  <a:pt x="141149" y="282299"/>
                </a:lnTo>
                <a:lnTo>
                  <a:pt x="96535" y="275104"/>
                </a:lnTo>
                <a:lnTo>
                  <a:pt x="57788" y="255066"/>
                </a:lnTo>
                <a:lnTo>
                  <a:pt x="27233" y="224511"/>
                </a:lnTo>
                <a:lnTo>
                  <a:pt x="7195" y="185764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796000" y="2210608"/>
            <a:ext cx="364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70675" y="3678558"/>
            <a:ext cx="364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47800" y="2098931"/>
            <a:ext cx="3060700" cy="1128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E.g. with </a:t>
            </a:r>
            <a:r>
              <a:rPr dirty="0" sz="1800">
                <a:latin typeface="Arial"/>
                <a:cs typeface="Arial"/>
              </a:rPr>
              <a:t>5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filters,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dirty="0" sz="1800" spc="-5">
                <a:latin typeface="Arial"/>
                <a:cs typeface="Arial"/>
              </a:rPr>
              <a:t>CONV layer </a:t>
            </a:r>
            <a:r>
              <a:rPr dirty="0" sz="1800">
                <a:latin typeface="Arial"/>
                <a:cs typeface="Arial"/>
              </a:rPr>
              <a:t>consists </a:t>
            </a:r>
            <a:r>
              <a:rPr dirty="0" sz="1800" spc="-5">
                <a:latin typeface="Arial"/>
                <a:cs typeface="Arial"/>
              </a:rPr>
              <a:t>of  neurons arranged in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3D grid  (28x28x5)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47800" y="3480056"/>
            <a:ext cx="3186430" cy="85216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There will be </a:t>
            </a:r>
            <a:r>
              <a:rPr dirty="0" sz="1800">
                <a:latin typeface="Arial"/>
                <a:cs typeface="Arial"/>
              </a:rPr>
              <a:t>5 </a:t>
            </a:r>
            <a:r>
              <a:rPr dirty="0" sz="1800" spc="-5">
                <a:latin typeface="Arial"/>
                <a:cs typeface="Arial"/>
              </a:rPr>
              <a:t>different  neurons all looking at the </a:t>
            </a:r>
            <a:r>
              <a:rPr dirty="0" sz="1800">
                <a:latin typeface="Arial"/>
                <a:cs typeface="Arial"/>
              </a:rPr>
              <a:t>same  </a:t>
            </a:r>
            <a:r>
              <a:rPr dirty="0" sz="1800" spc="-5">
                <a:latin typeface="Arial"/>
                <a:cs typeface="Arial"/>
              </a:rPr>
              <a:t>region in the input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volume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79763" y="4160388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50866" y="2034750"/>
            <a:ext cx="2138045" cy="2138045"/>
          </a:xfrm>
          <a:custGeom>
            <a:avLst/>
            <a:gdLst/>
            <a:ahLst/>
            <a:cxnLst/>
            <a:rect l="l" t="t" r="r" b="b"/>
            <a:pathLst>
              <a:path w="2138045" h="2138045">
                <a:moveTo>
                  <a:pt x="0" y="0"/>
                </a:moveTo>
                <a:lnTo>
                  <a:pt x="2137949" y="0"/>
                </a:lnTo>
                <a:lnTo>
                  <a:pt x="2137949" y="2137949"/>
                </a:lnTo>
                <a:lnTo>
                  <a:pt x="0" y="2137949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888816" y="1322100"/>
            <a:ext cx="713105" cy="2851150"/>
          </a:xfrm>
          <a:custGeom>
            <a:avLst/>
            <a:gdLst/>
            <a:ahLst/>
            <a:cxnLst/>
            <a:rect l="l" t="t" r="r" b="b"/>
            <a:pathLst>
              <a:path w="713104" h="2851150">
                <a:moveTo>
                  <a:pt x="0" y="2850599"/>
                </a:moveTo>
                <a:lnTo>
                  <a:pt x="0" y="712649"/>
                </a:lnTo>
                <a:lnTo>
                  <a:pt x="712649" y="0"/>
                </a:lnTo>
                <a:lnTo>
                  <a:pt x="712649" y="2137949"/>
                </a:lnTo>
                <a:lnTo>
                  <a:pt x="0" y="28505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50866" y="1322100"/>
            <a:ext cx="2851150" cy="713105"/>
          </a:xfrm>
          <a:custGeom>
            <a:avLst/>
            <a:gdLst/>
            <a:ahLst/>
            <a:cxnLst/>
            <a:rect l="l" t="t" r="r" b="b"/>
            <a:pathLst>
              <a:path w="2851150" h="713105">
                <a:moveTo>
                  <a:pt x="2137949" y="712649"/>
                </a:moveTo>
                <a:lnTo>
                  <a:pt x="0" y="712649"/>
                </a:lnTo>
                <a:lnTo>
                  <a:pt x="712649" y="0"/>
                </a:lnTo>
                <a:lnTo>
                  <a:pt x="2850599" y="0"/>
                </a:lnTo>
                <a:lnTo>
                  <a:pt x="2137949" y="712649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750866" y="1322100"/>
            <a:ext cx="2851150" cy="2851150"/>
          </a:xfrm>
          <a:custGeom>
            <a:avLst/>
            <a:gdLst/>
            <a:ahLst/>
            <a:cxnLst/>
            <a:rect l="l" t="t" r="r" b="b"/>
            <a:pathLst>
              <a:path w="2851150" h="2851150">
                <a:moveTo>
                  <a:pt x="0" y="712649"/>
                </a:moveTo>
                <a:lnTo>
                  <a:pt x="712649" y="0"/>
                </a:lnTo>
                <a:lnTo>
                  <a:pt x="2850599" y="0"/>
                </a:lnTo>
                <a:lnTo>
                  <a:pt x="2850599" y="2137949"/>
                </a:lnTo>
                <a:lnTo>
                  <a:pt x="2137949" y="2850599"/>
                </a:lnTo>
                <a:lnTo>
                  <a:pt x="0" y="2850599"/>
                </a:lnTo>
                <a:lnTo>
                  <a:pt x="0" y="7126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50866" y="1322100"/>
            <a:ext cx="2851150" cy="713105"/>
          </a:xfrm>
          <a:custGeom>
            <a:avLst/>
            <a:gdLst/>
            <a:ahLst/>
            <a:cxnLst/>
            <a:rect l="l" t="t" r="r" b="b"/>
            <a:pathLst>
              <a:path w="2851150" h="713105">
                <a:moveTo>
                  <a:pt x="0" y="712649"/>
                </a:moveTo>
                <a:lnTo>
                  <a:pt x="2137949" y="712649"/>
                </a:lnTo>
                <a:lnTo>
                  <a:pt x="28505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888816" y="2034750"/>
            <a:ext cx="0" cy="2138045"/>
          </a:xfrm>
          <a:custGeom>
            <a:avLst/>
            <a:gdLst/>
            <a:ahLst/>
            <a:cxnLst/>
            <a:rect l="l" t="t" r="r" b="b"/>
            <a:pathLst>
              <a:path w="0" h="2138045">
                <a:moveTo>
                  <a:pt x="0" y="0"/>
                </a:moveTo>
                <a:lnTo>
                  <a:pt x="0" y="213794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74</a:t>
            </a:fld>
            <a:endParaRPr sz="2000"/>
          </a:p>
        </p:txBody>
      </p:sp>
      <p:sp>
        <p:nvSpPr>
          <p:cNvPr id="49" name="object 4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9100" y="4234531"/>
            <a:ext cx="6866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Rumelhart et al., 1986: First time back-propagation became</a:t>
            </a:r>
            <a:r>
              <a:rPr dirty="0" sz="1800" spc="-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popular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71002" y="1507387"/>
            <a:ext cx="636270" cy="498475"/>
          </a:xfrm>
          <a:custGeom>
            <a:avLst/>
            <a:gdLst/>
            <a:ahLst/>
            <a:cxnLst/>
            <a:rect l="l" t="t" r="r" b="b"/>
            <a:pathLst>
              <a:path w="636270" h="498475">
                <a:moveTo>
                  <a:pt x="635721" y="498012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02948" y="1454074"/>
            <a:ext cx="87630" cy="78105"/>
          </a:xfrm>
          <a:custGeom>
            <a:avLst/>
            <a:gdLst/>
            <a:ahLst/>
            <a:cxnLst/>
            <a:rect l="l" t="t" r="r" b="b"/>
            <a:pathLst>
              <a:path w="87629" h="78105">
                <a:moveTo>
                  <a:pt x="48649" y="78082"/>
                </a:moveTo>
                <a:lnTo>
                  <a:pt x="0" y="0"/>
                </a:lnTo>
                <a:lnTo>
                  <a:pt x="87458" y="28542"/>
                </a:lnTo>
                <a:lnTo>
                  <a:pt x="48649" y="7808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02948" y="1454074"/>
            <a:ext cx="87630" cy="78105"/>
          </a:xfrm>
          <a:custGeom>
            <a:avLst/>
            <a:gdLst/>
            <a:ahLst/>
            <a:cxnLst/>
            <a:rect l="l" t="t" r="r" b="b"/>
            <a:pathLst>
              <a:path w="87629" h="78105">
                <a:moveTo>
                  <a:pt x="87458" y="28542"/>
                </a:moveTo>
                <a:lnTo>
                  <a:pt x="0" y="0"/>
                </a:lnTo>
                <a:lnTo>
                  <a:pt x="48649" y="78082"/>
                </a:lnTo>
                <a:lnTo>
                  <a:pt x="87458" y="2854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337875" y="1920463"/>
            <a:ext cx="14782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recognizable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math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25" y="136616"/>
            <a:ext cx="2390775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A </a:t>
            </a:r>
            <a:r>
              <a:rPr dirty="0" sz="2600" spc="-5"/>
              <a:t>bit of</a:t>
            </a:r>
            <a:r>
              <a:rPr dirty="0" sz="2600" spc="-105"/>
              <a:t> </a:t>
            </a:r>
            <a:r>
              <a:rPr dirty="0" sz="2600" spc="-5"/>
              <a:t>history...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161675" y="478774"/>
            <a:ext cx="6170225" cy="347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3033" y="3804489"/>
            <a:ext cx="1870075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537845" marR="5080" indent="-525780">
              <a:lnSpc>
                <a:spcPct val="104200"/>
              </a:lnSpc>
              <a:spcBef>
                <a:spcPts val="70"/>
              </a:spcBef>
            </a:pPr>
            <a:r>
              <a:rPr dirty="0" sz="600" spc="-5">
                <a:latin typeface="Arial"/>
                <a:cs typeface="Arial"/>
              </a:rPr>
              <a:t>Illustration of Rumelhart et al., 1986 by Lane </a:t>
            </a:r>
            <a:r>
              <a:rPr dirty="0" sz="600">
                <a:latin typeface="Arial"/>
                <a:cs typeface="Arial"/>
              </a:rPr>
              <a:t>McIntosh,  copyright </a:t>
            </a:r>
            <a:r>
              <a:rPr dirty="0" sz="600" spc="-5">
                <a:latin typeface="Arial"/>
                <a:cs typeface="Arial"/>
              </a:rPr>
              <a:t>CS231n</a:t>
            </a:r>
            <a:r>
              <a:rPr dirty="0" sz="600" spc="-105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99657" y="4713450"/>
            <a:ext cx="19240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3025" y="2592556"/>
            <a:ext cx="534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437" y="2320700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025" y="57784"/>
            <a:ext cx="56940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Reminder: </a:t>
            </a:r>
            <a:r>
              <a:rPr dirty="0" spc="-10"/>
              <a:t>Fully </a:t>
            </a:r>
            <a:r>
              <a:rPr dirty="0" spc="-5"/>
              <a:t>Connected</a:t>
            </a:r>
            <a:r>
              <a:rPr dirty="0" spc="-85"/>
              <a:t> </a:t>
            </a:r>
            <a:r>
              <a:rPr dirty="0" spc="-5"/>
              <a:t>Layer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4250" y="904858"/>
            <a:ext cx="50450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32x32x3 image -&gt; </a:t>
            </a:r>
            <a:r>
              <a:rPr dirty="0" sz="2400">
                <a:latin typeface="Arial"/>
                <a:cs typeface="Arial"/>
              </a:rPr>
              <a:t>stretch </a:t>
            </a:r>
            <a:r>
              <a:rPr dirty="0" sz="2400" spc="-5">
                <a:latin typeface="Arial"/>
                <a:cs typeface="Arial"/>
              </a:rPr>
              <a:t>to 3072 </a:t>
            </a:r>
            <a:r>
              <a:rPr dirty="0" sz="2400">
                <a:latin typeface="Arial"/>
                <a:cs typeface="Arial"/>
              </a:rPr>
              <a:t>x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9516" y="2464255"/>
            <a:ext cx="1029335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 </a:t>
            </a:r>
            <a:r>
              <a:rPr dirty="0" sz="1800">
                <a:latin typeface="Arial"/>
                <a:cs typeface="Arial"/>
              </a:rPr>
              <a:t>x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825" y="1836393"/>
            <a:ext cx="1092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activation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0450" y="2353499"/>
            <a:ext cx="1682114" cy="212090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4" y="0"/>
                </a:lnTo>
                <a:lnTo>
                  <a:pt x="1681724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32174" y="2282924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50450" y="2282924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4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9" y="0"/>
                </a:lnTo>
                <a:lnTo>
                  <a:pt x="1681724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50450" y="2282924"/>
            <a:ext cx="1752600" cy="282575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9" y="0"/>
                </a:lnTo>
                <a:lnTo>
                  <a:pt x="1752299" y="211724"/>
                </a:lnTo>
                <a:lnTo>
                  <a:pt x="1681724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50450" y="2282924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4" y="70574"/>
                </a:lnTo>
                <a:lnTo>
                  <a:pt x="175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132174" y="2353499"/>
            <a:ext cx="0" cy="212090"/>
          </a:xfrm>
          <a:custGeom>
            <a:avLst/>
            <a:gdLst/>
            <a:ahLst/>
            <a:cxnLst/>
            <a:rect l="l" t="t" r="r" b="b"/>
            <a:pathLst>
              <a:path w="0"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26675" y="2375999"/>
            <a:ext cx="150495" cy="153035"/>
          </a:xfrm>
          <a:custGeom>
            <a:avLst/>
            <a:gdLst/>
            <a:ahLst/>
            <a:cxnLst/>
            <a:rect l="l" t="t" r="r" b="b"/>
            <a:pathLst>
              <a:path w="150495" h="153035">
                <a:moveTo>
                  <a:pt x="75149" y="152699"/>
                </a:moveTo>
                <a:lnTo>
                  <a:pt x="45898" y="146700"/>
                </a:lnTo>
                <a:lnTo>
                  <a:pt x="22010" y="130337"/>
                </a:lnTo>
                <a:lnTo>
                  <a:pt x="5905" y="106068"/>
                </a:lnTo>
                <a:lnTo>
                  <a:pt x="0" y="76349"/>
                </a:lnTo>
                <a:lnTo>
                  <a:pt x="5905" y="46631"/>
                </a:lnTo>
                <a:lnTo>
                  <a:pt x="22010" y="22362"/>
                </a:lnTo>
                <a:lnTo>
                  <a:pt x="45898" y="5999"/>
                </a:lnTo>
                <a:lnTo>
                  <a:pt x="75149" y="0"/>
                </a:lnTo>
                <a:lnTo>
                  <a:pt x="89879" y="1480"/>
                </a:lnTo>
                <a:lnTo>
                  <a:pt x="128288" y="22362"/>
                </a:lnTo>
                <a:lnTo>
                  <a:pt x="148842" y="61385"/>
                </a:lnTo>
                <a:lnTo>
                  <a:pt x="150299" y="76349"/>
                </a:lnTo>
                <a:lnTo>
                  <a:pt x="144394" y="106068"/>
                </a:lnTo>
                <a:lnTo>
                  <a:pt x="128288" y="130337"/>
                </a:lnTo>
                <a:lnTo>
                  <a:pt x="104401" y="146700"/>
                </a:lnTo>
                <a:lnTo>
                  <a:pt x="75149" y="152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26675" y="2375999"/>
            <a:ext cx="150495" cy="153035"/>
          </a:xfrm>
          <a:custGeom>
            <a:avLst/>
            <a:gdLst/>
            <a:ahLst/>
            <a:cxnLst/>
            <a:rect l="l" t="t" r="r" b="b"/>
            <a:pathLst>
              <a:path w="150495" h="153035">
                <a:moveTo>
                  <a:pt x="0" y="76349"/>
                </a:moveTo>
                <a:lnTo>
                  <a:pt x="5905" y="46631"/>
                </a:lnTo>
                <a:lnTo>
                  <a:pt x="22010" y="22362"/>
                </a:lnTo>
                <a:lnTo>
                  <a:pt x="45898" y="5999"/>
                </a:lnTo>
                <a:lnTo>
                  <a:pt x="75149" y="0"/>
                </a:lnTo>
                <a:lnTo>
                  <a:pt x="116843" y="12827"/>
                </a:lnTo>
                <a:lnTo>
                  <a:pt x="144579" y="47132"/>
                </a:lnTo>
                <a:lnTo>
                  <a:pt x="150299" y="76349"/>
                </a:lnTo>
                <a:lnTo>
                  <a:pt x="144394" y="106068"/>
                </a:lnTo>
                <a:lnTo>
                  <a:pt x="128288" y="130337"/>
                </a:lnTo>
                <a:lnTo>
                  <a:pt x="104401" y="146700"/>
                </a:lnTo>
                <a:lnTo>
                  <a:pt x="75149" y="152699"/>
                </a:lnTo>
                <a:lnTo>
                  <a:pt x="45898" y="146700"/>
                </a:lnTo>
                <a:lnTo>
                  <a:pt x="22010" y="130337"/>
                </a:lnTo>
                <a:lnTo>
                  <a:pt x="5905" y="106068"/>
                </a:lnTo>
                <a:lnTo>
                  <a:pt x="0" y="763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8924" y="2353499"/>
            <a:ext cx="2713990" cy="212090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24" y="0"/>
                </a:lnTo>
                <a:lnTo>
                  <a:pt x="2713724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02649" y="2282924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8924" y="2282924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24" y="70574"/>
                </a:moveTo>
                <a:lnTo>
                  <a:pt x="0" y="70574"/>
                </a:lnTo>
                <a:lnTo>
                  <a:pt x="70575" y="0"/>
                </a:lnTo>
                <a:lnTo>
                  <a:pt x="2784299" y="0"/>
                </a:lnTo>
                <a:lnTo>
                  <a:pt x="2713724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8924" y="2282924"/>
            <a:ext cx="2784475" cy="282575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5" y="0"/>
                </a:lnTo>
                <a:lnTo>
                  <a:pt x="2784299" y="0"/>
                </a:lnTo>
                <a:lnTo>
                  <a:pt x="2784299" y="211724"/>
                </a:lnTo>
                <a:lnTo>
                  <a:pt x="2713724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8924" y="2282924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24" y="70574"/>
                </a:lnTo>
                <a:lnTo>
                  <a:pt x="2784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02649" y="2353499"/>
            <a:ext cx="0" cy="212090"/>
          </a:xfrm>
          <a:custGeom>
            <a:avLst/>
            <a:gdLst/>
            <a:ahLst/>
            <a:cxnLst/>
            <a:rect l="l" t="t" r="r" b="b"/>
            <a:pathLst>
              <a:path w="0"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29500" y="2066999"/>
            <a:ext cx="542924" cy="257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61687" y="1836393"/>
            <a:ext cx="583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14600" y="3088213"/>
            <a:ext cx="2671445" cy="867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dirty="0" sz="1400" b="1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z="1400" spc="-10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00FF"/>
                </a:solidFill>
                <a:latin typeface="Arial"/>
                <a:cs typeface="Arial"/>
              </a:rPr>
              <a:t>number: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the result of taking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dot product  between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row of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W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and the input  (a 3072-dimensional dot</a:t>
            </a:r>
            <a:r>
              <a:rPr dirty="0" sz="14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product)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71137" y="2320700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88024" y="259255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74025" y="2746067"/>
            <a:ext cx="245110" cy="317500"/>
          </a:xfrm>
          <a:custGeom>
            <a:avLst/>
            <a:gdLst/>
            <a:ahLst/>
            <a:cxnLst/>
            <a:rect l="l" t="t" r="r" b="b"/>
            <a:pathLst>
              <a:path w="245110" h="317500">
                <a:moveTo>
                  <a:pt x="0" y="317032"/>
                </a:moveTo>
                <a:lnTo>
                  <a:pt x="24496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81647" y="2643455"/>
            <a:ext cx="116839" cy="132080"/>
          </a:xfrm>
          <a:custGeom>
            <a:avLst/>
            <a:gdLst/>
            <a:ahLst/>
            <a:cxnLst/>
            <a:rect l="l" t="t" r="r" b="b"/>
            <a:pathLst>
              <a:path w="116839" h="132080">
                <a:moveTo>
                  <a:pt x="74695" y="131470"/>
                </a:moveTo>
                <a:lnTo>
                  <a:pt x="0" y="73753"/>
                </a:lnTo>
                <a:lnTo>
                  <a:pt x="116635" y="0"/>
                </a:lnTo>
                <a:lnTo>
                  <a:pt x="74695" y="13147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81647" y="2643455"/>
            <a:ext cx="116839" cy="132080"/>
          </a:xfrm>
          <a:custGeom>
            <a:avLst/>
            <a:gdLst/>
            <a:ahLst/>
            <a:cxnLst/>
            <a:rect l="l" t="t" r="r" b="b"/>
            <a:pathLst>
              <a:path w="116839" h="132080">
                <a:moveTo>
                  <a:pt x="74695" y="131470"/>
                </a:moveTo>
                <a:lnTo>
                  <a:pt x="116635" y="0"/>
                </a:lnTo>
                <a:lnTo>
                  <a:pt x="0" y="73753"/>
                </a:lnTo>
                <a:lnTo>
                  <a:pt x="74695" y="131470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46387" y="2424074"/>
            <a:ext cx="436880" cy="8890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83" y="8615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81838" y="2385501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78"/>
                </a:moveTo>
                <a:lnTo>
                  <a:pt x="1863" y="0"/>
                </a:lnTo>
                <a:lnTo>
                  <a:pt x="130582" y="49748"/>
                </a:lnTo>
                <a:lnTo>
                  <a:pt x="0" y="9437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81838" y="2385501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78"/>
                </a:moveTo>
                <a:lnTo>
                  <a:pt x="130582" y="49748"/>
                </a:lnTo>
                <a:lnTo>
                  <a:pt x="1863" y="0"/>
                </a:lnTo>
                <a:lnTo>
                  <a:pt x="0" y="94378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94499" y="2415400"/>
            <a:ext cx="443230" cy="6350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67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36798" y="2374478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86"/>
                </a:moveTo>
                <a:lnTo>
                  <a:pt x="1336" y="0"/>
                </a:lnTo>
                <a:lnTo>
                  <a:pt x="130331" y="49029"/>
                </a:lnTo>
                <a:lnTo>
                  <a:pt x="0" y="9438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36798" y="2374478"/>
            <a:ext cx="130810" cy="94615"/>
          </a:xfrm>
          <a:custGeom>
            <a:avLst/>
            <a:gdLst/>
            <a:ahLst/>
            <a:cxnLst/>
            <a:rect l="l" t="t" r="r" b="b"/>
            <a:pathLst>
              <a:path w="130810" h="94614">
                <a:moveTo>
                  <a:pt x="0" y="94386"/>
                </a:moveTo>
                <a:lnTo>
                  <a:pt x="130331" y="49029"/>
                </a:lnTo>
                <a:lnTo>
                  <a:pt x="1336" y="0"/>
                </a:lnTo>
                <a:lnTo>
                  <a:pt x="0" y="94386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576325" y="467158"/>
            <a:ext cx="2053589" cy="11150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Each neuron  looks at the</a:t>
            </a:r>
            <a:r>
              <a:rPr dirty="0" sz="24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full  input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74</a:t>
            </a:fld>
            <a:endParaRPr sz="2000"/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4145"/>
            <a:ext cx="9143999" cy="4378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200" y="0"/>
            <a:ext cx="260096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/>
              <a:t>two more layers to go:</a:t>
            </a:r>
            <a:r>
              <a:rPr dirty="0" sz="1400" spc="-80"/>
              <a:t> </a:t>
            </a:r>
            <a:r>
              <a:rPr dirty="0" sz="1400" spc="-5"/>
              <a:t>POOL/FC</a:t>
            </a:r>
            <a:endParaRPr sz="1400"/>
          </a:p>
        </p:txBody>
      </p:sp>
      <p:sp>
        <p:nvSpPr>
          <p:cNvPr id="4" name="object 4"/>
          <p:cNvSpPr/>
          <p:nvPr/>
        </p:nvSpPr>
        <p:spPr>
          <a:xfrm>
            <a:off x="43175" y="2088275"/>
            <a:ext cx="2192650" cy="2002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74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5950" y="1356124"/>
            <a:ext cx="3996924" cy="3157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225" y="94109"/>
            <a:ext cx="22225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Pooling</a:t>
            </a:r>
            <a:r>
              <a:rPr dirty="0" spc="-100"/>
              <a:t> </a:t>
            </a:r>
            <a:r>
              <a:rPr dirty="0" spc="-5"/>
              <a:t>layer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74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7699" y="557406"/>
            <a:ext cx="6172835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dirty="0" sz="1800" spc="-5">
                <a:latin typeface="Arial"/>
                <a:cs typeface="Arial"/>
              </a:rPr>
              <a:t>makes the representations </a:t>
            </a:r>
            <a:r>
              <a:rPr dirty="0" sz="1800">
                <a:latin typeface="Arial"/>
                <a:cs typeface="Arial"/>
              </a:rPr>
              <a:t>smaller </a:t>
            </a:r>
            <a:r>
              <a:rPr dirty="0" sz="1800" spc="-5">
                <a:latin typeface="Arial"/>
                <a:cs typeface="Arial"/>
              </a:rPr>
              <a:t>and more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manageable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dirty="0" sz="1800" spc="-5">
                <a:latin typeface="Arial"/>
                <a:cs typeface="Arial"/>
              </a:rPr>
              <a:t>operates over each activation map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independently: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47737" y="1404937"/>
          <a:ext cx="2438400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874"/>
                <a:gridCol w="605874"/>
                <a:gridCol w="605874"/>
                <a:gridCol w="605874"/>
              </a:tblGrid>
              <a:tr h="58420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004875" y="960958"/>
            <a:ext cx="24104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Single depth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slice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2925" y="1553750"/>
            <a:ext cx="0" cy="2249805"/>
          </a:xfrm>
          <a:custGeom>
            <a:avLst/>
            <a:gdLst/>
            <a:ahLst/>
            <a:cxnLst/>
            <a:rect l="l" t="t" r="r" b="b"/>
            <a:pathLst>
              <a:path w="0" h="2249804">
                <a:moveTo>
                  <a:pt x="0" y="2249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1459" y="1467299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4">
                <a:moveTo>
                  <a:pt x="62931" y="86450"/>
                </a:moveTo>
                <a:lnTo>
                  <a:pt x="0" y="86450"/>
                </a:lnTo>
                <a:lnTo>
                  <a:pt x="31465" y="0"/>
                </a:lnTo>
                <a:lnTo>
                  <a:pt x="62931" y="86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1459" y="1467299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4">
                <a:moveTo>
                  <a:pt x="62931" y="86450"/>
                </a:moveTo>
                <a:lnTo>
                  <a:pt x="31465" y="0"/>
                </a:lnTo>
                <a:lnTo>
                  <a:pt x="0" y="86450"/>
                </a:lnTo>
                <a:lnTo>
                  <a:pt x="62931" y="8645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0549" y="1624658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5999" y="4150674"/>
            <a:ext cx="2362200" cy="0"/>
          </a:xfrm>
          <a:custGeom>
            <a:avLst/>
            <a:gdLst/>
            <a:ahLst/>
            <a:cxnLst/>
            <a:rect l="l" t="t" r="r" b="b"/>
            <a:pathLst>
              <a:path w="2362200" h="0">
                <a:moveTo>
                  <a:pt x="0" y="0"/>
                </a:moveTo>
                <a:lnTo>
                  <a:pt x="2362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88200" y="411920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88200" y="411920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51300" y="4141858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53699" y="2621450"/>
            <a:ext cx="1918970" cy="0"/>
          </a:xfrm>
          <a:custGeom>
            <a:avLst/>
            <a:gdLst/>
            <a:ahLst/>
            <a:cxnLst/>
            <a:rect l="l" t="t" r="r" b="b"/>
            <a:pathLst>
              <a:path w="1918970" h="0">
                <a:moveTo>
                  <a:pt x="0" y="0"/>
                </a:moveTo>
                <a:lnTo>
                  <a:pt x="1918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72199" y="258998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72199" y="258998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34299" y="1852406"/>
            <a:ext cx="246062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max pool with 2x2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filters  and </a:t>
            </a:r>
            <a:r>
              <a:rPr dirty="0" sz="1800">
                <a:latin typeface="Arial"/>
                <a:cs typeface="Arial"/>
              </a:rPr>
              <a:t>stride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74</a:t>
            </a:fld>
            <a:endParaRPr sz="2000"/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617487" y="1971862"/>
          <a:ext cx="1226185" cy="122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874"/>
                <a:gridCol w="605874"/>
              </a:tblGrid>
              <a:tr h="584200">
                <a:tc>
                  <a:txBody>
                    <a:bodyPr/>
                    <a:lstStyle/>
                    <a:p>
                      <a:pPr algn="r" marR="2057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57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r" marR="2057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57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991950" y="105259"/>
            <a:ext cx="26904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MAX</a:t>
            </a:r>
            <a:r>
              <a:rPr dirty="0" spc="-100"/>
              <a:t> </a:t>
            </a:r>
            <a:r>
              <a:rPr dirty="0" spc="-5"/>
              <a:t>POOLING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562" y="1136875"/>
            <a:ext cx="5343524" cy="236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74</a:t>
            </a:fld>
            <a:endParaRPr sz="2000"/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562" y="1136875"/>
            <a:ext cx="5343524" cy="236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25824" y="611081"/>
            <a:ext cx="1867535" cy="1128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Common</a:t>
            </a:r>
            <a:r>
              <a:rPr dirty="0" sz="18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settings: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 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2,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 =</a:t>
            </a:r>
            <a:r>
              <a:rPr dirty="0" sz="1800" spc="-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 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3,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 =</a:t>
            </a:r>
            <a:r>
              <a:rPr dirty="0" sz="1800" spc="-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74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00" y="164084"/>
            <a:ext cx="56305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Fully </a:t>
            </a:r>
            <a:r>
              <a:rPr dirty="0" spc="-5"/>
              <a:t>Connected Layer (FC</a:t>
            </a:r>
            <a:r>
              <a:rPr dirty="0" spc="-80"/>
              <a:t> </a:t>
            </a:r>
            <a:r>
              <a:rPr dirty="0" spc="-5"/>
              <a:t>layer)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3574" y="627381"/>
            <a:ext cx="828929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16865" marR="5080" indent="-304800">
              <a:lnSpc>
                <a:spcPct val="100699"/>
              </a:lnSpc>
              <a:spcBef>
                <a:spcPts val="85"/>
              </a:spcBef>
              <a:tabLst>
                <a:tab pos="316865" algn="l"/>
              </a:tabLst>
            </a:pPr>
            <a:r>
              <a:rPr dirty="0" sz="1800">
                <a:latin typeface="Arial"/>
                <a:cs typeface="Arial"/>
              </a:rPr>
              <a:t>-	</a:t>
            </a:r>
            <a:r>
              <a:rPr dirty="0" sz="1800" spc="-5">
                <a:latin typeface="Arial"/>
                <a:cs typeface="Arial"/>
              </a:rPr>
              <a:t>Contains neurons that </a:t>
            </a:r>
            <a:r>
              <a:rPr dirty="0" sz="1800">
                <a:latin typeface="Arial"/>
                <a:cs typeface="Arial"/>
              </a:rPr>
              <a:t>connect </a:t>
            </a:r>
            <a:r>
              <a:rPr dirty="0" sz="1800" spc="-5">
                <a:latin typeface="Arial"/>
                <a:cs typeface="Arial"/>
              </a:rPr>
              <a:t>to the entire input </a:t>
            </a:r>
            <a:r>
              <a:rPr dirty="0" sz="1800">
                <a:latin typeface="Arial"/>
                <a:cs typeface="Arial"/>
              </a:rPr>
              <a:t>volume, </a:t>
            </a:r>
            <a:r>
              <a:rPr dirty="0" sz="1800" spc="-5">
                <a:latin typeface="Arial"/>
                <a:cs typeface="Arial"/>
              </a:rPr>
              <a:t>as in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ordinary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Neural  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4350" y="1441250"/>
            <a:ext cx="6164923" cy="2952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5749" y="2685400"/>
            <a:ext cx="1470529" cy="134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74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9700" y="3969643"/>
            <a:ext cx="6758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u="heavy">
                <a:solidFill>
                  <a:srgbClr val="1155CC"/>
                </a:solidFill>
                <a:latin typeface="Arial"/>
                <a:cs typeface="Arial"/>
                <a:hlinkClick r:id="rId2"/>
              </a:rPr>
              <a:t>http://cs.stanford.edu/people/karpathy/convnetjs/demo/cifar10.html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4999" y="194358"/>
            <a:ext cx="56051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[ConvNetJS demo: training on</a:t>
            </a:r>
            <a:r>
              <a:rPr dirty="0" sz="2400" spc="-95"/>
              <a:t> </a:t>
            </a:r>
            <a:r>
              <a:rPr dirty="0" sz="2400" spc="-5"/>
              <a:t>CIFAR-10]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5680375" y="939962"/>
            <a:ext cx="3281274" cy="2800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2350" y="1068200"/>
            <a:ext cx="5325624" cy="204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74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975" y="260562"/>
            <a:ext cx="19786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Summary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5 -</a:t>
            </a:r>
            <a:r>
              <a:rPr dirty="0" baseline="1388" sz="3000" spc="-292"/>
              <a:t> </a:t>
            </a:r>
            <a:fld id="{81D60167-4931-47E6-BA6A-407CBD079E47}" type="slidenum">
              <a:rPr dirty="0" sz="2000"/>
              <a:t>74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8285" indent="-185420">
              <a:lnSpc>
                <a:spcPts val="2865"/>
              </a:lnSpc>
              <a:spcBef>
                <a:spcPts val="100"/>
              </a:spcBef>
              <a:buChar char="-"/>
              <a:tabLst>
                <a:tab pos="248920" algn="l"/>
              </a:tabLst>
            </a:pPr>
            <a:r>
              <a:rPr dirty="0" spc="-5"/>
              <a:t>ConvNets </a:t>
            </a:r>
            <a:r>
              <a:rPr dirty="0"/>
              <a:t>stack </a:t>
            </a:r>
            <a:r>
              <a:rPr dirty="0" spc="-5"/>
              <a:t>CONV,POOL,FC</a:t>
            </a:r>
            <a:r>
              <a:rPr dirty="0" spc="-100"/>
              <a:t> </a:t>
            </a:r>
            <a:r>
              <a:rPr dirty="0" spc="-5"/>
              <a:t>layers</a:t>
            </a:r>
          </a:p>
          <a:p>
            <a:pPr marL="248285" indent="-185420">
              <a:lnSpc>
                <a:spcPts val="2850"/>
              </a:lnSpc>
              <a:buChar char="-"/>
              <a:tabLst>
                <a:tab pos="248920" algn="l"/>
              </a:tabLst>
            </a:pPr>
            <a:r>
              <a:rPr dirty="0" spc="-5"/>
              <a:t>Trend towards </a:t>
            </a:r>
            <a:r>
              <a:rPr dirty="0"/>
              <a:t>smaller </a:t>
            </a:r>
            <a:r>
              <a:rPr dirty="0" spc="-5"/>
              <a:t>filters and deeper</a:t>
            </a:r>
            <a:r>
              <a:rPr dirty="0" spc="-100"/>
              <a:t> </a:t>
            </a:r>
            <a:r>
              <a:rPr dirty="0" spc="-5"/>
              <a:t>architectures</a:t>
            </a:r>
          </a:p>
          <a:p>
            <a:pPr marL="248285" indent="-185420">
              <a:lnSpc>
                <a:spcPts val="2850"/>
              </a:lnSpc>
              <a:buChar char="-"/>
              <a:tabLst>
                <a:tab pos="248920" algn="l"/>
              </a:tabLst>
            </a:pPr>
            <a:r>
              <a:rPr dirty="0" spc="-5"/>
              <a:t>Trend towards getting rid of POOL/FC layers (just</a:t>
            </a:r>
            <a:r>
              <a:rPr dirty="0" spc="-80"/>
              <a:t> </a:t>
            </a:r>
            <a:r>
              <a:rPr dirty="0" spc="-5"/>
              <a:t>CONV)</a:t>
            </a:r>
          </a:p>
          <a:p>
            <a:pPr marL="248285" indent="-185420">
              <a:lnSpc>
                <a:spcPts val="2850"/>
              </a:lnSpc>
              <a:buChar char="-"/>
              <a:tabLst>
                <a:tab pos="248920" algn="l"/>
              </a:tabLst>
            </a:pPr>
            <a:r>
              <a:rPr dirty="0" spc="-5"/>
              <a:t>Typical architectures look</a:t>
            </a:r>
            <a:r>
              <a:rPr dirty="0" spc="-95"/>
              <a:t> </a:t>
            </a:r>
            <a:r>
              <a:rPr dirty="0" spc="-5"/>
              <a:t>like</a:t>
            </a:r>
          </a:p>
          <a:p>
            <a:pPr marL="520065">
              <a:lnSpc>
                <a:spcPts val="2850"/>
              </a:lnSpc>
            </a:pPr>
            <a:r>
              <a:rPr dirty="0" spc="-5" b="1">
                <a:latin typeface="Arial"/>
                <a:cs typeface="Arial"/>
              </a:rPr>
              <a:t>[(CONV-RELU)*N-POOL?]*M-(FC-RELU)*K,SOFTMAX</a:t>
            </a:r>
          </a:p>
          <a:p>
            <a:pPr marL="568960">
              <a:lnSpc>
                <a:spcPts val="2850"/>
              </a:lnSpc>
            </a:pPr>
            <a:r>
              <a:rPr dirty="0" spc="-5"/>
              <a:t>where </a:t>
            </a:r>
            <a:r>
              <a:rPr dirty="0"/>
              <a:t>N </a:t>
            </a:r>
            <a:r>
              <a:rPr dirty="0" spc="-5"/>
              <a:t>is usually up to ~5, </a:t>
            </a:r>
            <a:r>
              <a:rPr dirty="0"/>
              <a:t>M </a:t>
            </a:r>
            <a:r>
              <a:rPr dirty="0" spc="-5"/>
              <a:t>is large, </a:t>
            </a:r>
            <a:r>
              <a:rPr dirty="0"/>
              <a:t>0 </a:t>
            </a:r>
            <a:r>
              <a:rPr dirty="0" spc="-5"/>
              <a:t>&lt;= </a:t>
            </a:r>
            <a:r>
              <a:rPr dirty="0"/>
              <a:t>K </a:t>
            </a:r>
            <a:r>
              <a:rPr dirty="0" spc="-5"/>
              <a:t>&lt;=</a:t>
            </a:r>
            <a:r>
              <a:rPr dirty="0" spc="-100"/>
              <a:t> </a:t>
            </a:r>
            <a:r>
              <a:rPr dirty="0" spc="-5"/>
              <a:t>2.</a:t>
            </a:r>
          </a:p>
          <a:p>
            <a:pPr marL="977265" marR="562610" indent="-330200">
              <a:lnSpc>
                <a:spcPts val="2850"/>
              </a:lnSpc>
              <a:spcBef>
                <a:spcPts val="105"/>
              </a:spcBef>
              <a:tabLst>
                <a:tab pos="976630" algn="l"/>
              </a:tabLst>
            </a:pPr>
            <a:r>
              <a:rPr dirty="0"/>
              <a:t>-	</a:t>
            </a:r>
            <a:r>
              <a:rPr dirty="0" spc="-5"/>
              <a:t>but recent advances </a:t>
            </a:r>
            <a:r>
              <a:rPr dirty="0"/>
              <a:t>such</a:t>
            </a:r>
            <a:r>
              <a:rPr dirty="0" spc="-70"/>
              <a:t> </a:t>
            </a:r>
            <a:r>
              <a:rPr dirty="0" spc="-5"/>
              <a:t>as</a:t>
            </a:r>
            <a:r>
              <a:rPr dirty="0" spc="-25"/>
              <a:t> </a:t>
            </a:r>
            <a:r>
              <a:rPr dirty="0" spc="-5"/>
              <a:t>ResNet/GoogLeNet  </a:t>
            </a:r>
            <a:r>
              <a:rPr dirty="0"/>
              <a:t>challenge </a:t>
            </a:r>
            <a:r>
              <a:rPr dirty="0" spc="-5"/>
              <a:t>this</a:t>
            </a:r>
            <a:r>
              <a:rPr dirty="0" spc="-110"/>
              <a:t> </a:t>
            </a:r>
            <a:r>
              <a:rPr dirty="0" spc="-5"/>
              <a:t>paradigm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300" y="990081"/>
            <a:ext cx="3320415" cy="1330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[Hinton and Salakhutdinov</a:t>
            </a:r>
            <a:r>
              <a:rPr dirty="0" sz="18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2006]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118110">
              <a:lnSpc>
                <a:spcPts val="2630"/>
              </a:lnSpc>
            </a:pPr>
            <a:r>
              <a:rPr dirty="0" sz="2200" spc="-5">
                <a:latin typeface="Arial"/>
                <a:cs typeface="Arial"/>
              </a:rPr>
              <a:t>Reinvigorated research in  Deep</a:t>
            </a:r>
            <a:r>
              <a:rPr dirty="0" sz="2200" spc="-10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Learning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6616"/>
            <a:ext cx="2390775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A </a:t>
            </a:r>
            <a:r>
              <a:rPr dirty="0" sz="2600" spc="-5"/>
              <a:t>bit of</a:t>
            </a:r>
            <a:r>
              <a:rPr dirty="0" sz="2600" spc="-105"/>
              <a:t> </a:t>
            </a:r>
            <a:r>
              <a:rPr dirty="0" sz="2600" spc="-5"/>
              <a:t>history...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719175" y="365500"/>
            <a:ext cx="5273374" cy="3823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99538" y="4245814"/>
            <a:ext cx="1847214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351155" marR="5080" indent="-339090">
              <a:lnSpc>
                <a:spcPct val="104200"/>
              </a:lnSpc>
              <a:spcBef>
                <a:spcPts val="70"/>
              </a:spcBef>
            </a:pPr>
            <a:r>
              <a:rPr dirty="0" sz="600" spc="-5">
                <a:latin typeface="Arial"/>
                <a:cs typeface="Arial"/>
              </a:rPr>
              <a:t>Illustration of Hinton and Salakhutdinov 2006 by Lane  </a:t>
            </a:r>
            <a:r>
              <a:rPr dirty="0" sz="600">
                <a:latin typeface="Arial"/>
                <a:cs typeface="Arial"/>
              </a:rPr>
              <a:t>McIntosh, copyright </a:t>
            </a:r>
            <a:r>
              <a:rPr dirty="0" sz="600" spc="-5">
                <a:latin typeface="Arial"/>
                <a:cs typeface="Arial"/>
              </a:rPr>
              <a:t>CS231n</a:t>
            </a:r>
            <a:r>
              <a:rPr dirty="0" sz="600" spc="-110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99657" y="4713450"/>
            <a:ext cx="19240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825" y="235358"/>
            <a:ext cx="25292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First </a:t>
            </a:r>
            <a:r>
              <a:rPr dirty="0" sz="2400"/>
              <a:t>strong</a:t>
            </a:r>
            <a:r>
              <a:rPr dirty="0" sz="2400" spc="-105"/>
              <a:t> </a:t>
            </a:r>
            <a:r>
              <a:rPr dirty="0" sz="2400" spc="-5"/>
              <a:t>results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99675" y="764413"/>
            <a:ext cx="4917440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dirty="0" sz="1400" spc="-5" b="1" i="1">
                <a:latin typeface="Arial-BoldItalicMT"/>
                <a:cs typeface="Arial-BoldItalicMT"/>
              </a:rPr>
              <a:t>Acoustic Modeling using Deep Belief</a:t>
            </a:r>
            <a:r>
              <a:rPr dirty="0" sz="1400" spc="-80" b="1" i="1">
                <a:latin typeface="Arial-BoldItalicMT"/>
                <a:cs typeface="Arial-BoldItalicMT"/>
              </a:rPr>
              <a:t> </a:t>
            </a:r>
            <a:r>
              <a:rPr dirty="0" sz="1400" spc="-5" b="1" i="1">
                <a:latin typeface="Arial-BoldItalicMT"/>
                <a:cs typeface="Arial-BoldItalicMT"/>
              </a:rPr>
              <a:t>Networks</a:t>
            </a:r>
            <a:endParaRPr sz="1400">
              <a:latin typeface="Arial-BoldItalicMT"/>
              <a:cs typeface="Arial-BoldItalicMT"/>
            </a:endParaRPr>
          </a:p>
          <a:p>
            <a:pPr marL="12700">
              <a:lnSpc>
                <a:spcPts val="1650"/>
              </a:lnSpc>
            </a:pPr>
            <a:r>
              <a:rPr dirty="0" sz="1400" spc="-5" i="1">
                <a:latin typeface="Arial"/>
                <a:cs typeface="Arial"/>
              </a:rPr>
              <a:t>Abdel-rahman Mohamed, George Dahl, Geoffrey Hinton,</a:t>
            </a:r>
            <a:r>
              <a:rPr dirty="0" sz="1400" spc="-7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2010</a:t>
            </a:r>
            <a:endParaRPr sz="1400">
              <a:latin typeface="Arial"/>
              <a:cs typeface="Arial"/>
            </a:endParaRPr>
          </a:p>
          <a:p>
            <a:pPr marL="12700" marR="339090">
              <a:lnSpc>
                <a:spcPts val="1650"/>
              </a:lnSpc>
              <a:spcBef>
                <a:spcPts val="65"/>
              </a:spcBef>
            </a:pPr>
            <a:r>
              <a:rPr dirty="0" sz="1400" spc="-5" b="1" i="1">
                <a:latin typeface="Arial-BoldItalicMT"/>
                <a:cs typeface="Arial-BoldItalicMT"/>
              </a:rPr>
              <a:t>Context-Dependent Pre-trained Deep Neural Networks  for Large Vocabulary Speech</a:t>
            </a:r>
            <a:r>
              <a:rPr dirty="0" sz="1400" spc="-85" b="1" i="1">
                <a:latin typeface="Arial-BoldItalicMT"/>
                <a:cs typeface="Arial-BoldItalicMT"/>
              </a:rPr>
              <a:t> </a:t>
            </a:r>
            <a:r>
              <a:rPr dirty="0" sz="1400" spc="-5" b="1" i="1">
                <a:latin typeface="Arial-BoldItalicMT"/>
                <a:cs typeface="Arial-BoldItalicMT"/>
              </a:rPr>
              <a:t>Recognition</a:t>
            </a:r>
            <a:endParaRPr sz="1400">
              <a:latin typeface="Arial-BoldItalicMT"/>
              <a:cs typeface="Arial-BoldItalicMT"/>
            </a:endParaRPr>
          </a:p>
          <a:p>
            <a:pPr marL="12700">
              <a:lnSpc>
                <a:spcPts val="1600"/>
              </a:lnSpc>
            </a:pPr>
            <a:r>
              <a:rPr dirty="0" sz="1400" spc="-5">
                <a:latin typeface="Arial"/>
                <a:cs typeface="Arial"/>
              </a:rPr>
              <a:t>George Dahl, Dong Yu, Li Deng, Alex Acero,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2012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8228" y="2945750"/>
            <a:ext cx="4050971" cy="129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23900" y="2973800"/>
            <a:ext cx="3179574" cy="1267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85077" y="2469239"/>
            <a:ext cx="1984375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760095" marR="5080" indent="-748030">
              <a:lnSpc>
                <a:spcPct val="104200"/>
              </a:lnSpc>
              <a:spcBef>
                <a:spcPts val="70"/>
              </a:spcBef>
            </a:pPr>
            <a:r>
              <a:rPr dirty="0" sz="600" spc="-5">
                <a:latin typeface="Arial"/>
                <a:cs typeface="Arial"/>
              </a:rPr>
              <a:t>Illustration of Dahl et al. 2012 by Lane </a:t>
            </a:r>
            <a:r>
              <a:rPr dirty="0" sz="600">
                <a:latin typeface="Arial"/>
                <a:cs typeface="Arial"/>
              </a:rPr>
              <a:t>McIntosh, copyright  </a:t>
            </a:r>
            <a:r>
              <a:rPr dirty="0" sz="600" spc="-5">
                <a:latin typeface="Arial"/>
                <a:cs typeface="Arial"/>
              </a:rPr>
              <a:t>CS231n</a:t>
            </a:r>
            <a:r>
              <a:rPr dirty="0" sz="600" spc="-100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2824" y="4292573"/>
            <a:ext cx="440309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5">
                <a:latin typeface="Arial"/>
                <a:cs typeface="Arial"/>
              </a:rPr>
              <a:t>Figures </a:t>
            </a:r>
            <a:r>
              <a:rPr dirty="0" sz="800" spc="-25">
                <a:latin typeface="Arial"/>
                <a:cs typeface="Arial"/>
              </a:rPr>
              <a:t>copyright </a:t>
            </a:r>
            <a:r>
              <a:rPr dirty="0" sz="800" spc="-50">
                <a:latin typeface="Arial"/>
                <a:cs typeface="Arial"/>
              </a:rPr>
              <a:t>Alex Krizhevsky, </a:t>
            </a:r>
            <a:r>
              <a:rPr dirty="0" sz="800" spc="-35">
                <a:latin typeface="Arial"/>
                <a:cs typeface="Arial"/>
              </a:rPr>
              <a:t>Ilya </a:t>
            </a:r>
            <a:r>
              <a:rPr dirty="0" sz="800" spc="-50">
                <a:latin typeface="Arial"/>
                <a:cs typeface="Arial"/>
              </a:rPr>
              <a:t>Sutskever, </a:t>
            </a:r>
            <a:r>
              <a:rPr dirty="0" sz="800" spc="-40">
                <a:latin typeface="Arial"/>
                <a:cs typeface="Arial"/>
              </a:rPr>
              <a:t>and </a:t>
            </a:r>
            <a:r>
              <a:rPr dirty="0" sz="800" spc="-35">
                <a:latin typeface="Arial"/>
                <a:cs typeface="Arial"/>
              </a:rPr>
              <a:t>Geoffrey </a:t>
            </a:r>
            <a:r>
              <a:rPr dirty="0" sz="800" spc="-25">
                <a:latin typeface="Arial"/>
                <a:cs typeface="Arial"/>
              </a:rPr>
              <a:t>Hinton, </a:t>
            </a:r>
            <a:r>
              <a:rPr dirty="0" sz="800" spc="-40">
                <a:latin typeface="Arial"/>
                <a:cs typeface="Arial"/>
              </a:rPr>
              <a:t>2012. </a:t>
            </a:r>
            <a:r>
              <a:rPr dirty="0" sz="800" spc="-50">
                <a:latin typeface="Arial"/>
                <a:cs typeface="Arial"/>
              </a:rPr>
              <a:t>Reproduced </a:t>
            </a:r>
            <a:r>
              <a:rPr dirty="0" sz="800">
                <a:latin typeface="Arial"/>
                <a:cs typeface="Arial"/>
              </a:rPr>
              <a:t>with</a:t>
            </a:r>
            <a:r>
              <a:rPr dirty="0" sz="800" spc="75">
                <a:latin typeface="Arial"/>
                <a:cs typeface="Arial"/>
              </a:rPr>
              <a:t> </a:t>
            </a:r>
            <a:r>
              <a:rPr dirty="0" sz="800" spc="-35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76625" y="174525"/>
            <a:ext cx="2206900" cy="22385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9300" y="2254887"/>
            <a:ext cx="4488180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443230">
              <a:lnSpc>
                <a:spcPts val="1650"/>
              </a:lnSpc>
              <a:spcBef>
                <a:spcPts val="180"/>
              </a:spcBef>
            </a:pPr>
            <a:r>
              <a:rPr dirty="0" sz="1400" spc="-5" b="1" i="1">
                <a:latin typeface="Arial-BoldItalicMT"/>
                <a:cs typeface="Arial-BoldItalicMT"/>
              </a:rPr>
              <a:t>Imagenet classification with deep convolutional  neural</a:t>
            </a:r>
            <a:r>
              <a:rPr dirty="0" sz="1400" spc="-100" b="1" i="1">
                <a:latin typeface="Arial-BoldItalicMT"/>
                <a:cs typeface="Arial-BoldItalicMT"/>
              </a:rPr>
              <a:t> </a:t>
            </a:r>
            <a:r>
              <a:rPr dirty="0" sz="1400" spc="-5" b="1" i="1">
                <a:latin typeface="Arial-BoldItalicMT"/>
                <a:cs typeface="Arial-BoldItalicMT"/>
              </a:rPr>
              <a:t>networks</a:t>
            </a:r>
            <a:endParaRPr sz="1400">
              <a:latin typeface="Arial-BoldItalicMT"/>
              <a:cs typeface="Arial-BoldItalicMT"/>
            </a:endParaRPr>
          </a:p>
          <a:p>
            <a:pPr marL="12700">
              <a:lnSpc>
                <a:spcPts val="1600"/>
              </a:lnSpc>
            </a:pPr>
            <a:r>
              <a:rPr dirty="0" sz="1400" spc="-5">
                <a:latin typeface="Arial"/>
                <a:cs typeface="Arial"/>
              </a:rPr>
              <a:t>Alex Krizhevsky, Ilya Sutskever, Geoffrey </a:t>
            </a:r>
            <a:r>
              <a:rPr dirty="0" sz="1400">
                <a:latin typeface="Arial"/>
                <a:cs typeface="Arial"/>
              </a:rPr>
              <a:t>E </a:t>
            </a:r>
            <a:r>
              <a:rPr dirty="0" sz="1400" spc="-5">
                <a:latin typeface="Arial"/>
                <a:cs typeface="Arial"/>
              </a:rPr>
              <a:t>Hinton,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2012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4717600"/>
            <a:ext cx="879919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dirty="0" baseline="-4166" sz="30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baseline="-4166"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pc="-5"/>
              <a:t>April 18,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99657" y="4713450"/>
            <a:ext cx="19240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2017-05-31T23:37:20Z</dcterms:created>
  <dcterms:modified xsi:type="dcterms:W3CDTF">2017-05-31T23:37:20Z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